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1586" r:id="rId2"/>
    <p:sldId id="1691" r:id="rId3"/>
    <p:sldId id="1680" r:id="rId4"/>
    <p:sldId id="1681" r:id="rId5"/>
    <p:sldId id="1687" r:id="rId6"/>
    <p:sldId id="1683" r:id="rId7"/>
    <p:sldId id="1684" r:id="rId8"/>
    <p:sldId id="1685" r:id="rId9"/>
    <p:sldId id="1694" r:id="rId10"/>
    <p:sldId id="1645" r:id="rId11"/>
    <p:sldId id="1413" r:id="rId12"/>
    <p:sldId id="1693" r:id="rId13"/>
    <p:sldId id="1384" r:id="rId14"/>
    <p:sldId id="1327" r:id="rId15"/>
    <p:sldId id="1633" r:id="rId16"/>
    <p:sldId id="1695" r:id="rId17"/>
    <p:sldId id="1650" r:id="rId18"/>
    <p:sldId id="1445" r:id="rId19"/>
    <p:sldId id="1692" r:id="rId20"/>
    <p:sldId id="1616" r:id="rId2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304"/>
    <p:restoredTop sz="68086"/>
  </p:normalViewPr>
  <p:slideViewPr>
    <p:cSldViewPr snapToGrid="0" snapToObjects="1">
      <p:cViewPr varScale="1">
        <p:scale>
          <a:sx n="109" d="100"/>
          <a:sy n="109" d="100"/>
        </p:scale>
        <p:origin x="208" y="37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154" d="100"/>
          <a:sy n="154" d="100"/>
        </p:scale>
        <p:origin x="2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08AFB-03EB-CC48-8C6C-BFBDA821EA1C}" type="datetimeFigureOut">
              <a:rPr lang="da-DK" smtClean="0"/>
              <a:t>06.05.2021</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85D78-B3EB-4841-B817-2E188BC7B202}" type="slidenum">
              <a:rPr lang="da-DK" smtClean="0"/>
              <a:t>‹#›</a:t>
            </a:fld>
            <a:endParaRPr lang="da-DK"/>
          </a:p>
        </p:txBody>
      </p:sp>
    </p:spTree>
    <p:extLst>
      <p:ext uri="{BB962C8B-B14F-4D97-AF65-F5344CB8AC3E}">
        <p14:creationId xmlns:p14="http://schemas.microsoft.com/office/powerpoint/2010/main" val="1927494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1</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noFill/>
          <a:ln/>
        </p:spPr>
        <p:txBody>
          <a:bodyPr/>
          <a:lstStyle/>
          <a:p>
            <a:pPr eaLnBrk="1" hangingPunct="1"/>
            <a:endParaRPr lang="en-US" dirty="0">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2717981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14</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xfrm>
            <a:off x="685800" y="4845050"/>
            <a:ext cx="5486400" cy="3600450"/>
          </a:xfrm>
          <a:noFill/>
          <a:ln/>
        </p:spPr>
        <p:txBody>
          <a:bodyPr/>
          <a:lstStyle/>
          <a:p>
            <a:r>
              <a:rPr lang="en-GB" dirty="0"/>
              <a:t>A similar relation exists between mathematical and computational language.</a:t>
            </a:r>
            <a:endParaRPr lang="en-DK" dirty="0"/>
          </a:p>
          <a:p>
            <a:r>
              <a:rPr lang="en-GB" dirty="0"/>
              <a:t>Here illustrated by wave modelling.</a:t>
            </a:r>
            <a:endParaRPr lang="en-DK" dirty="0"/>
          </a:p>
          <a:p>
            <a:r>
              <a:rPr lang="en-GB" dirty="0"/>
              <a:t> </a:t>
            </a:r>
            <a:endParaRPr lang="en-DK" dirty="0"/>
          </a:p>
          <a:p>
            <a:r>
              <a:rPr lang="en-GB" dirty="0"/>
              <a:t>The traditional approach to wave modelling requires very complicated mathematics in the form of coupled differential equations, and then almost all people are completely lost.</a:t>
            </a:r>
            <a:endParaRPr lang="en-DK" dirty="0"/>
          </a:p>
          <a:p>
            <a:r>
              <a:rPr lang="en-GB" dirty="0"/>
              <a:t> </a:t>
            </a:r>
            <a:endParaRPr lang="en-DK" dirty="0"/>
          </a:p>
          <a:p>
            <a:r>
              <a:rPr lang="en-GB" dirty="0"/>
              <a:t>However, a simple computational model can be created, and all it takes – with respect to math – is very basic calculus, namely addition and division by 2.</a:t>
            </a:r>
            <a:endParaRPr lang="en-DK" dirty="0"/>
          </a:p>
          <a:p>
            <a:r>
              <a:rPr lang="en-GB" dirty="0"/>
              <a:t> </a:t>
            </a:r>
            <a:endParaRPr lang="en-DK" dirty="0"/>
          </a:p>
          <a:p>
            <a:r>
              <a:rPr lang="en-GB" dirty="0"/>
              <a:t>A decentral agent-based approach to modelling enables creation of transparent computational models of complex dynamic systems which pupils from an early age can comprehend, investigate, modify and so forth.</a:t>
            </a:r>
            <a:endParaRPr lang="en-DK" dirty="0"/>
          </a:p>
          <a:p>
            <a:r>
              <a:rPr lang="en-GB" dirty="0"/>
              <a:t> </a:t>
            </a:r>
            <a:endParaRPr lang="en-DK" dirty="0"/>
          </a:p>
          <a:p>
            <a:r>
              <a:rPr lang="en-GB" dirty="0"/>
              <a:t>In this way and in the concrete context of wave modelling, pupils can investigate and gain experience with advanced concepts such as frequency, amplitude, interference, plasticity, etc.</a:t>
            </a:r>
            <a:endParaRPr lang="en-US" dirty="0">
              <a:latin typeface="Times New Roman" charset="0"/>
              <a:ea typeface="ＭＳ Ｐゴシック" charset="-128"/>
            </a:endParaRPr>
          </a:p>
          <a:p>
            <a:endParaRPr lang="en-DK" dirty="0"/>
          </a:p>
        </p:txBody>
      </p:sp>
    </p:spTree>
    <p:extLst>
      <p:ext uri="{BB962C8B-B14F-4D97-AF65-F5344CB8AC3E}">
        <p14:creationId xmlns:p14="http://schemas.microsoft.com/office/powerpoint/2010/main" val="4277613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15</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xfrm>
            <a:off x="685800" y="4845050"/>
            <a:ext cx="5486400" cy="3600450"/>
          </a:xfrm>
          <a:noFill/>
          <a:ln/>
        </p:spPr>
        <p:txBody>
          <a:bodyPr/>
          <a:lstStyle/>
          <a:p>
            <a:pPr eaLnBrk="1" hangingPunct="1"/>
            <a:endParaRPr lang="en-US" dirty="0">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3996590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Computational language has evolved because it enables simple, generative description of processes – and because we have developed machines, that can execute such descriptions.</a:t>
            </a:r>
            <a:endParaRPr lang="en-DK" dirty="0"/>
          </a:p>
          <a:p>
            <a:r>
              <a:rPr lang="en-GB" dirty="0"/>
              <a:t> </a:t>
            </a:r>
            <a:endParaRPr lang="en-DK" dirty="0"/>
          </a:p>
          <a:p>
            <a:r>
              <a:rPr lang="en-GB" dirty="0"/>
              <a:t>Thus, a computational literacy enables model-based thinking and practice in all subjects, thereby opening the gate to an entirely new dimension for investigation, modelling and comprehension of subject matter knowledge in any discipline.  And it opens the gate to a more holistic systems thinking approach early in school.</a:t>
            </a:r>
            <a:endParaRPr lang="en-DK" dirty="0"/>
          </a:p>
          <a:p>
            <a:r>
              <a:rPr lang="en-GB" dirty="0"/>
              <a:t> </a:t>
            </a:r>
            <a:endParaRPr lang="en-DK" dirty="0"/>
          </a:p>
          <a:p>
            <a:r>
              <a:rPr lang="en-GB" dirty="0"/>
              <a:t>Also, computational language enables a radical new form of creative expression.</a:t>
            </a:r>
            <a:endParaRPr lang="en-DK" dirty="0"/>
          </a:p>
          <a:p>
            <a:endParaRPr lang="en-DK" dirty="0"/>
          </a:p>
        </p:txBody>
      </p:sp>
      <p:sp>
        <p:nvSpPr>
          <p:cNvPr id="4" name="Slide Number Placeholder 3"/>
          <p:cNvSpPr>
            <a:spLocks noGrp="1"/>
          </p:cNvSpPr>
          <p:nvPr>
            <p:ph type="sldNum" sz="quarter" idx="5"/>
          </p:nvPr>
        </p:nvSpPr>
        <p:spPr/>
        <p:txBody>
          <a:bodyPr/>
          <a:lstStyle/>
          <a:p>
            <a:fld id="{1AB85D78-B3EB-4841-B817-2E188BC7B202}" type="slidenum">
              <a:rPr lang="da-DK" smtClean="0"/>
              <a:t>17</a:t>
            </a:fld>
            <a:endParaRPr lang="da-DK"/>
          </a:p>
        </p:txBody>
      </p:sp>
    </p:spTree>
    <p:extLst>
      <p:ext uri="{BB962C8B-B14F-4D97-AF65-F5344CB8AC3E}">
        <p14:creationId xmlns:p14="http://schemas.microsoft.com/office/powerpoint/2010/main" val="2268370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a:xfrm>
            <a:off x="685800" y="4845050"/>
            <a:ext cx="5486400" cy="3600450"/>
          </a:xfrm>
        </p:spPr>
        <p:txBody>
          <a:bodyPr/>
          <a:lstStyle/>
          <a:p>
            <a:r>
              <a:rPr lang="en-GB" sz="1000" dirty="0"/>
              <a:t>People in our community pinpoints this analogy to written language.</a:t>
            </a:r>
            <a:endParaRPr lang="en-DK" sz="1000" dirty="0"/>
          </a:p>
          <a:p>
            <a:r>
              <a:rPr lang="en-GB" sz="1000" dirty="0"/>
              <a:t> </a:t>
            </a:r>
            <a:endParaRPr lang="en-DK" sz="1000" dirty="0"/>
          </a:p>
          <a:p>
            <a:r>
              <a:rPr lang="en-GB" sz="1000" dirty="0"/>
              <a:t>Mitch Resnick, for example, sees coding as a new way for people to share ideas with the world – an extended form of writing.</a:t>
            </a:r>
            <a:endParaRPr lang="en-DK" sz="1000" dirty="0"/>
          </a:p>
          <a:p>
            <a:r>
              <a:rPr lang="en-GB" sz="1000" dirty="0"/>
              <a:t> </a:t>
            </a:r>
            <a:endParaRPr lang="en-DK" sz="1000" dirty="0"/>
          </a:p>
          <a:p>
            <a:r>
              <a:rPr lang="en-GB" sz="1000" dirty="0"/>
              <a:t>As Resnick says: </a:t>
            </a:r>
            <a:r>
              <a:rPr lang="en-GB" sz="1000" i="1" dirty="0"/>
              <a:t>Like we learn to write and write to learn, we must learn to code and code to learn.</a:t>
            </a:r>
            <a:endParaRPr lang="en-DK" sz="1000" dirty="0"/>
          </a:p>
          <a:p>
            <a:endParaRPr lang="en-US" sz="1000" dirty="0">
              <a:latin typeface="Verdana"/>
              <a:cs typeface="Verdana"/>
            </a:endParaRPr>
          </a:p>
        </p:txBody>
      </p:sp>
      <p:sp>
        <p:nvSpPr>
          <p:cNvPr id="4" name="Slide Number Placeholder 3"/>
          <p:cNvSpPr>
            <a:spLocks noGrp="1"/>
          </p:cNvSpPr>
          <p:nvPr>
            <p:ph type="sldNum" sz="quarter" idx="10"/>
          </p:nvPr>
        </p:nvSpPr>
        <p:spPr/>
        <p:txBody>
          <a:bodyPr/>
          <a:lstStyle/>
          <a:p>
            <a:pPr>
              <a:defRPr/>
            </a:pPr>
            <a:fld id="{03E87577-FCE3-514D-A8B7-3139F05E7831}" type="slidenum">
              <a:rPr lang="da-DK" smtClean="0"/>
              <a:pPr>
                <a:defRPr/>
              </a:pPr>
              <a:t>18</a:t>
            </a:fld>
            <a:endParaRPr lang="da-DK"/>
          </a:p>
        </p:txBody>
      </p:sp>
    </p:spTree>
    <p:extLst>
      <p:ext uri="{BB962C8B-B14F-4D97-AF65-F5344CB8AC3E}">
        <p14:creationId xmlns:p14="http://schemas.microsoft.com/office/powerpoint/2010/main" val="123218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8913F78A-A18B-7749-92D6-C4BA6CE7B190}" type="slidenum">
              <a:rPr lang="da-DK" smtClean="0"/>
              <a:t>3</a:t>
            </a:fld>
            <a:endParaRPr lang="da-DK"/>
          </a:p>
        </p:txBody>
      </p:sp>
    </p:spTree>
    <p:extLst>
      <p:ext uri="{BB962C8B-B14F-4D97-AF65-F5344CB8AC3E}">
        <p14:creationId xmlns:p14="http://schemas.microsoft.com/office/powerpoint/2010/main" val="1377828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Danish Informatics curriculum for primary and lower secondary school consists of four competence areas:</a:t>
            </a:r>
            <a:endParaRPr lang="en-DK" dirty="0"/>
          </a:p>
          <a:p>
            <a:r>
              <a:rPr lang="en-GB" dirty="0"/>
              <a:t> </a:t>
            </a:r>
            <a:endParaRPr lang="en-DK" dirty="0"/>
          </a:p>
          <a:p>
            <a:r>
              <a:rPr lang="en-GB" dirty="0"/>
              <a:t>- Digital empowerment</a:t>
            </a:r>
            <a:endParaRPr lang="en-DK" dirty="0"/>
          </a:p>
          <a:p>
            <a:r>
              <a:rPr lang="en-GB" dirty="0"/>
              <a:t>- Digital design and design processes</a:t>
            </a:r>
            <a:endParaRPr lang="en-DK" dirty="0"/>
          </a:p>
          <a:p>
            <a:r>
              <a:rPr lang="en-GB" dirty="0"/>
              <a:t>- Computational thinking and modelling, and</a:t>
            </a:r>
            <a:endParaRPr lang="en-DK" dirty="0"/>
          </a:p>
          <a:p>
            <a:r>
              <a:rPr lang="en-GB" dirty="0"/>
              <a:t>- Technological knowledge and skills.</a:t>
            </a:r>
            <a:endParaRPr lang="en-DK" dirty="0"/>
          </a:p>
          <a:p>
            <a:r>
              <a:rPr lang="en-GB" dirty="0"/>
              <a:t> </a:t>
            </a:r>
            <a:endParaRPr lang="en-DK" dirty="0"/>
          </a:p>
          <a:p>
            <a:r>
              <a:rPr lang="en-GB" dirty="0"/>
              <a:t>The two latter encompass traditional computing subjects, while the two former are less standard in Informatics curricula – if present at all.</a:t>
            </a:r>
            <a:endParaRPr lang="en-DK" dirty="0"/>
          </a:p>
          <a:p>
            <a:r>
              <a:rPr lang="en-GB" dirty="0"/>
              <a:t> </a:t>
            </a:r>
            <a:endParaRPr lang="en-DK" dirty="0"/>
          </a:p>
          <a:p>
            <a:r>
              <a:rPr lang="en-GB" dirty="0"/>
              <a:t>Inclusion of </a:t>
            </a:r>
            <a:r>
              <a:rPr lang="en-GB" i="1" dirty="0"/>
              <a:t>Digital design and design processes</a:t>
            </a:r>
            <a:r>
              <a:rPr lang="en-GB" dirty="0"/>
              <a:t> recognise the bipartite nature of all computation that is directed at purposes in the real world.</a:t>
            </a:r>
            <a:endParaRPr lang="en-DK" dirty="0"/>
          </a:p>
          <a:p>
            <a:r>
              <a:rPr lang="en-GB" dirty="0"/>
              <a:t> </a:t>
            </a:r>
            <a:endParaRPr lang="en-DK" dirty="0"/>
          </a:p>
          <a:p>
            <a:r>
              <a:rPr lang="en-GB" dirty="0"/>
              <a:t>Thus, we embrace both problem domain and solution domain – the entire bipartite system.  Both the software machine and the physical (or imaginary) world whose behaviour it governs.</a:t>
            </a:r>
            <a:endParaRPr lang="en-DK" dirty="0"/>
          </a:p>
          <a:p>
            <a:r>
              <a:rPr lang="en-GB" dirty="0"/>
              <a:t> </a:t>
            </a:r>
            <a:endParaRPr lang="en-DK" dirty="0"/>
          </a:p>
          <a:p>
            <a:r>
              <a:rPr lang="en-GB" dirty="0"/>
              <a:t>This is not generally embraced in curricula for computing in school.  The focus on design process is inspired by the Scandinavian school of Participatory Design, which originated in the 1960s and 1970s, and by Donald Schön’s philosophy of design as a reflective practice from the 1980s.  The particular notion of problem framing and reframing are essential parts of this and is also inspired by the seminal work of British computer scientist Michael Jackson in the 1990s.</a:t>
            </a:r>
            <a:endParaRPr lang="en-DK" dirty="0"/>
          </a:p>
          <a:p>
            <a:r>
              <a:rPr lang="en-GB" dirty="0"/>
              <a:t> </a:t>
            </a:r>
            <a:endParaRPr lang="en-DK" dirty="0"/>
          </a:p>
          <a:p>
            <a:r>
              <a:rPr lang="en-GB" dirty="0"/>
              <a:t>Another unique – I think – component of our curriculum is </a:t>
            </a:r>
            <a:r>
              <a:rPr lang="en-GB" i="1" dirty="0"/>
              <a:t>Digital empowerment</a:t>
            </a:r>
            <a:r>
              <a:rPr lang="en-GB" dirty="0"/>
              <a:t>, which represents the ability to analyse and evaluate digital artefacts with a focus on intention and use through a critical, reflexive and constructive examination and understanding of consequences and possibilities of a digital artefact.</a:t>
            </a:r>
            <a:endParaRPr lang="en-DK" dirty="0"/>
          </a:p>
          <a:p>
            <a:r>
              <a:rPr lang="en-GB" dirty="0"/>
              <a:t> </a:t>
            </a:r>
            <a:endParaRPr lang="en-DK" dirty="0"/>
          </a:p>
          <a:p>
            <a:r>
              <a:rPr lang="en-GB" dirty="0"/>
              <a:t>This is for digital artefacts what literature analysis is for novels, but with the additional liberating component of reframing and redesign – realising that digital artefacts are human-made and could have been designed differently if other perspectives had been applied.</a:t>
            </a:r>
            <a:endParaRPr lang="en-DK" dirty="0"/>
          </a:p>
        </p:txBody>
      </p:sp>
      <p:sp>
        <p:nvSpPr>
          <p:cNvPr id="4" name="Slide Number Placeholder 3"/>
          <p:cNvSpPr>
            <a:spLocks noGrp="1"/>
          </p:cNvSpPr>
          <p:nvPr>
            <p:ph type="sldNum" sz="quarter" idx="5"/>
          </p:nvPr>
        </p:nvSpPr>
        <p:spPr/>
        <p:txBody>
          <a:bodyPr/>
          <a:lstStyle/>
          <a:p>
            <a:fld id="{1AB85D78-B3EB-4841-B817-2E188BC7B202}" type="slidenum">
              <a:rPr lang="da-DK" smtClean="0"/>
              <a:t>4</a:t>
            </a:fld>
            <a:endParaRPr lang="da-DK"/>
          </a:p>
        </p:txBody>
      </p:sp>
    </p:spTree>
    <p:extLst>
      <p:ext uri="{BB962C8B-B14F-4D97-AF65-F5344CB8AC3E}">
        <p14:creationId xmlns:p14="http://schemas.microsoft.com/office/powerpoint/2010/main" val="4156974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four competence areas constitute a holistic approach to Informatics, which I will describe in terms of this model of computational modelling. ;-)</a:t>
            </a:r>
            <a:endParaRPr lang="en-DK" dirty="0"/>
          </a:p>
          <a:p>
            <a:r>
              <a:rPr lang="en-GB" dirty="0"/>
              <a:t> </a:t>
            </a:r>
            <a:endParaRPr lang="en-DK" dirty="0"/>
          </a:p>
          <a:p>
            <a:r>
              <a:rPr lang="en-GB" dirty="0"/>
              <a:t>The real or an imaginary world is populated with phenomena and activities, which – through analysis and abstraction – can be understood in terms of concepts and use cases.</a:t>
            </a:r>
            <a:endParaRPr lang="en-DK" dirty="0"/>
          </a:p>
          <a:p>
            <a:r>
              <a:rPr lang="en-GB" dirty="0"/>
              <a:t> </a:t>
            </a:r>
            <a:endParaRPr lang="en-DK" dirty="0"/>
          </a:p>
          <a:p>
            <a:r>
              <a:rPr lang="en-GB" dirty="0"/>
              <a:t>Through computational modelling, these can be prioritised, structured and modelled for computational representation.  Through design and construction using digital technology, new digital artefacts can be developed to manipulate and transform these representations into something, which hopefully provides value through interpretation and use back in the real world.</a:t>
            </a:r>
            <a:endParaRPr lang="en-DK" dirty="0"/>
          </a:p>
          <a:p>
            <a:endParaRPr lang="en-DK" dirty="0"/>
          </a:p>
        </p:txBody>
      </p:sp>
      <p:sp>
        <p:nvSpPr>
          <p:cNvPr id="4" name="Slide Number Placeholder 3"/>
          <p:cNvSpPr>
            <a:spLocks noGrp="1"/>
          </p:cNvSpPr>
          <p:nvPr>
            <p:ph type="sldNum" sz="quarter" idx="5"/>
          </p:nvPr>
        </p:nvSpPr>
        <p:spPr/>
        <p:txBody>
          <a:bodyPr/>
          <a:lstStyle/>
          <a:p>
            <a:fld id="{1AB85D78-B3EB-4841-B817-2E188BC7B202}" type="slidenum">
              <a:rPr lang="da-DK" smtClean="0"/>
              <a:t>5</a:t>
            </a:fld>
            <a:endParaRPr lang="da-DK"/>
          </a:p>
        </p:txBody>
      </p:sp>
    </p:spTree>
    <p:extLst>
      <p:ext uri="{BB962C8B-B14F-4D97-AF65-F5344CB8AC3E}">
        <p14:creationId xmlns:p14="http://schemas.microsoft.com/office/powerpoint/2010/main" val="371259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four competence areas maps – more or less 1-1 – to the four processes in the model.</a:t>
            </a:r>
            <a:endParaRPr lang="en-DK" dirty="0"/>
          </a:p>
          <a:p>
            <a:r>
              <a:rPr lang="en-GB" dirty="0"/>
              <a:t>	[Shift to 28a – animation]</a:t>
            </a:r>
            <a:endParaRPr lang="en-DK" dirty="0"/>
          </a:p>
          <a:p>
            <a:r>
              <a:rPr lang="en-GB" dirty="0"/>
              <a:t>Digital design and design processes covers primarily activities related to the problem domain. </a:t>
            </a:r>
            <a:endParaRPr lang="en-DK" dirty="0"/>
          </a:p>
          <a:p>
            <a:r>
              <a:rPr lang="en-GB" dirty="0"/>
              <a:t>	[Shift to 28b – animation]</a:t>
            </a:r>
            <a:endParaRPr lang="en-DK" dirty="0"/>
          </a:p>
          <a:p>
            <a:r>
              <a:rPr lang="en-GB" dirty="0"/>
              <a:t>Computational thinking and modelling maps to the process going from problem domain to the computational model system.</a:t>
            </a:r>
            <a:endParaRPr lang="en-DK" dirty="0"/>
          </a:p>
          <a:p>
            <a:r>
              <a:rPr lang="en-GB" dirty="0"/>
              <a:t>	[Shift to 28c – animation]</a:t>
            </a:r>
            <a:endParaRPr lang="en-DK" dirty="0"/>
          </a:p>
          <a:p>
            <a:r>
              <a:rPr lang="en-GB" dirty="0"/>
              <a:t>Technological knowledge and skills provide competences to design and construct digital artefacts</a:t>
            </a:r>
            <a:endParaRPr lang="en-DK" dirty="0"/>
          </a:p>
          <a:p>
            <a:r>
              <a:rPr lang="en-GB" dirty="0"/>
              <a:t>	[Shift to 28d – animation]</a:t>
            </a:r>
            <a:endParaRPr lang="en-DK" dirty="0"/>
          </a:p>
          <a:p>
            <a:r>
              <a:rPr lang="en-GB" dirty="0"/>
              <a:t>Digital empowerment relates to the process back from the computational model system to the problem domain.</a:t>
            </a:r>
            <a:endParaRPr lang="en-DK" dirty="0"/>
          </a:p>
          <a:p>
            <a:r>
              <a:rPr lang="en-GB" dirty="0"/>
              <a:t> </a:t>
            </a:r>
            <a:endParaRPr lang="en-DK" dirty="0"/>
          </a:p>
          <a:p>
            <a:r>
              <a:rPr lang="en-GB" dirty="0"/>
              <a:t>Not only does the four competence areas constitute a nice, full circle.  They also mutually strengthen each other.</a:t>
            </a:r>
            <a:endParaRPr lang="en-DK" dirty="0"/>
          </a:p>
          <a:p>
            <a:r>
              <a:rPr lang="en-GB" dirty="0"/>
              <a:t> </a:t>
            </a:r>
            <a:endParaRPr lang="en-DK" dirty="0"/>
          </a:p>
          <a:p>
            <a:r>
              <a:rPr lang="en-GB" dirty="0"/>
              <a:t>Analytical competences provided by Digital empowerment will strengthen the three other competence areas.  And vice versa: if you actually know how to build digital artefacts, your critical and constructive analysis can become much richer and deeper.</a:t>
            </a:r>
            <a:endParaRPr lang="en-DK" dirty="0"/>
          </a:p>
          <a:p>
            <a:endParaRPr lang="da-DK" dirty="0"/>
          </a:p>
          <a:p>
            <a:endParaRPr lang="da-DK" dirty="0"/>
          </a:p>
        </p:txBody>
      </p:sp>
      <p:sp>
        <p:nvSpPr>
          <p:cNvPr id="4" name="Slide Number Placeholder 3"/>
          <p:cNvSpPr>
            <a:spLocks noGrp="1"/>
          </p:cNvSpPr>
          <p:nvPr>
            <p:ph type="sldNum" sz="quarter" idx="5"/>
          </p:nvPr>
        </p:nvSpPr>
        <p:spPr/>
        <p:txBody>
          <a:bodyPr/>
          <a:lstStyle/>
          <a:p>
            <a:fld id="{1AB85D78-B3EB-4841-B817-2E188BC7B202}" type="slidenum">
              <a:rPr lang="da-DK" smtClean="0"/>
              <a:t>6</a:t>
            </a:fld>
            <a:endParaRPr lang="da-DK"/>
          </a:p>
        </p:txBody>
      </p:sp>
    </p:spTree>
    <p:extLst>
      <p:ext uri="{BB962C8B-B14F-4D97-AF65-F5344CB8AC3E}">
        <p14:creationId xmlns:p14="http://schemas.microsoft.com/office/powerpoint/2010/main" val="3229600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13525" cy="3721100"/>
          </a:xfrm>
        </p:spPr>
      </p:sp>
      <p:sp>
        <p:nvSpPr>
          <p:cNvPr id="3" name="Notes Placeholder 2"/>
          <p:cNvSpPr>
            <a:spLocks noGrp="1"/>
          </p:cNvSpPr>
          <p:nvPr>
            <p:ph type="body" idx="1"/>
          </p:nvPr>
        </p:nvSpPr>
        <p:spPr>
          <a:xfrm>
            <a:off x="685800" y="5270127"/>
            <a:ext cx="5486400" cy="2260226"/>
          </a:xfrm>
        </p:spPr>
        <p:txBody>
          <a:bodyPr/>
          <a:lstStyle/>
          <a:p>
            <a:r>
              <a:rPr lang="da-DK" sz="1000" dirty="0">
                <a:latin typeface="Verdana"/>
                <a:cs typeface="Verdana"/>
              </a:rPr>
              <a:t>Informatik er ikke blot en sag for specialister.</a:t>
            </a:r>
            <a:endParaRPr lang="en-US" sz="1000" dirty="0">
              <a:latin typeface="Verdana"/>
              <a:cs typeface="Verdana"/>
            </a:endParaRPr>
          </a:p>
          <a:p>
            <a:endParaRPr lang="en-US" sz="1000" dirty="0">
              <a:latin typeface="Verdana"/>
              <a:cs typeface="Verdana"/>
            </a:endParaRPr>
          </a:p>
          <a:p>
            <a:r>
              <a:rPr lang="da-DK" sz="1000" dirty="0">
                <a:latin typeface="Verdana"/>
                <a:cs typeface="Verdana"/>
              </a:rPr>
              <a:t>Informatik, er et nyt dannelsesområde og en ny fundamental kompetence som alle i det 21. århundrede bør udstyres med fra barnsben </a:t>
            </a:r>
            <a:r>
              <a:rPr lang="da-DK" sz="1000" dirty="0">
                <a:latin typeface="Verdana"/>
                <a:cs typeface="Verdana"/>
                <a:sym typeface="Symbol"/>
              </a:rPr>
              <a:t>– </a:t>
            </a:r>
            <a:r>
              <a:rPr lang="da-DK" sz="1000" dirty="0">
                <a:latin typeface="Verdana"/>
                <a:cs typeface="Verdana"/>
              </a:rPr>
              <a:t>helt på linje med at kunne læse, skrive og regne.  Intet mindre!</a:t>
            </a:r>
            <a:endParaRPr lang="en-US" sz="1000" dirty="0">
              <a:latin typeface="Verdana"/>
              <a:cs typeface="Verdana"/>
            </a:endParaRPr>
          </a:p>
        </p:txBody>
      </p:sp>
      <p:sp>
        <p:nvSpPr>
          <p:cNvPr id="4" name="Slide Number Placeholder 3"/>
          <p:cNvSpPr>
            <a:spLocks noGrp="1"/>
          </p:cNvSpPr>
          <p:nvPr>
            <p:ph type="sldNum" sz="quarter" idx="10"/>
          </p:nvPr>
        </p:nvSpPr>
        <p:spPr/>
        <p:txBody>
          <a:bodyPr/>
          <a:lstStyle/>
          <a:p>
            <a:pPr>
              <a:defRPr/>
            </a:pPr>
            <a:fld id="{03E87577-FCE3-514D-A8B7-3139F05E7831}" type="slidenum">
              <a:rPr lang="da-DK" smtClean="0"/>
              <a:pPr>
                <a:defRPr/>
              </a:pPr>
              <a:t>10</a:t>
            </a:fld>
            <a:endParaRPr lang="da-DK"/>
          </a:p>
        </p:txBody>
      </p:sp>
    </p:spTree>
    <p:extLst>
      <p:ext uri="{BB962C8B-B14F-4D97-AF65-F5344CB8AC3E}">
        <p14:creationId xmlns:p14="http://schemas.microsoft.com/office/powerpoint/2010/main" val="870329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E47EE15-212F-7A42-9A17-CA275B4DD613}" type="slidenum">
              <a:rPr lang="da-DK">
                <a:latin typeface="Times New Roman" charset="0"/>
              </a:rPr>
              <a:pPr/>
              <a:t>11</a:t>
            </a:fld>
            <a:endParaRPr lang="da-DK">
              <a:latin typeface="Times New Roman" charset="0"/>
            </a:endParaRPr>
          </a:p>
        </p:txBody>
      </p:sp>
      <p:sp>
        <p:nvSpPr>
          <p:cNvPr id="18435" name="Rectangle 2"/>
          <p:cNvSpPr>
            <a:spLocks noGrp="1" noRot="1" noChangeAspect="1" noChangeArrowheads="1" noTextEdit="1"/>
          </p:cNvSpPr>
          <p:nvPr>
            <p:ph type="sldImg"/>
          </p:nvPr>
        </p:nvSpPr>
        <p:spPr>
          <a:xfrm>
            <a:off x="139700" y="768350"/>
            <a:ext cx="6819900" cy="3836988"/>
          </a:xfrm>
          <a:ln/>
        </p:spPr>
      </p:sp>
      <p:sp>
        <p:nvSpPr>
          <p:cNvPr id="18436" name="Rectangle 3"/>
          <p:cNvSpPr>
            <a:spLocks noGrp="1" noChangeArrowheads="1"/>
          </p:cNvSpPr>
          <p:nvPr>
            <p:ph type="body" idx="1"/>
          </p:nvPr>
        </p:nvSpPr>
        <p:spPr>
          <a:xfrm>
            <a:off x="685800" y="4845050"/>
            <a:ext cx="5486400" cy="3600450"/>
          </a:xfrm>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Informatics may be conceived as humankind's fourth major language alongside spoken language, written language and the language of mathematics.</a:t>
            </a:r>
            <a:endParaRPr lang="en-DK" dirty="0"/>
          </a:p>
        </p:txBody>
      </p:sp>
    </p:spTree>
    <p:extLst>
      <p:ext uri="{BB962C8B-B14F-4D97-AF65-F5344CB8AC3E}">
        <p14:creationId xmlns:p14="http://schemas.microsoft.com/office/powerpoint/2010/main" val="167086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73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new language evolves because it enables simple expression of otherwise complicated matters.</a:t>
            </a:r>
            <a:endParaRPr lang="en-DK" dirty="0"/>
          </a:p>
          <a:p>
            <a:r>
              <a:rPr lang="en-GB" dirty="0"/>
              <a:t> </a:t>
            </a:r>
            <a:endParaRPr lang="en-DK" dirty="0"/>
          </a:p>
          <a:p>
            <a:r>
              <a:rPr lang="en-GB" dirty="0"/>
              <a:t>Here is an example of what mathematics enables to express in a simple way compared to written language – illustrated with a so-called </a:t>
            </a:r>
            <a:r>
              <a:rPr lang="en-GB" dirty="0" err="1"/>
              <a:t>Grook</a:t>
            </a:r>
            <a:r>
              <a:rPr lang="en-GB" dirty="0"/>
              <a:t> by Piet Hein.</a:t>
            </a:r>
            <a:endParaRPr lang="en-DK" dirty="0"/>
          </a:p>
          <a:p>
            <a:r>
              <a:rPr lang="en-GB" dirty="0"/>
              <a:t> </a:t>
            </a:r>
            <a:endParaRPr lang="en-DK" dirty="0"/>
          </a:p>
          <a:p>
            <a:r>
              <a:rPr lang="en-GB" dirty="0"/>
              <a:t>It is indeed  ...</a:t>
            </a:r>
            <a:endParaRPr lang="en-DK" dirty="0"/>
          </a:p>
          <a:p>
            <a:r>
              <a:rPr lang="en-GB" dirty="0"/>
              <a:t> </a:t>
            </a:r>
            <a:endParaRPr lang="en-DK" dirty="0"/>
          </a:p>
          <a:p>
            <a:r>
              <a:rPr lang="en-GB" dirty="0"/>
              <a:t>This is almost impossible to parse and comprehend.</a:t>
            </a:r>
            <a:endParaRPr lang="en-DK" dirty="0"/>
          </a:p>
          <a:p>
            <a:r>
              <a:rPr lang="en-GB" dirty="0"/>
              <a:t> </a:t>
            </a:r>
          </a:p>
          <a:p>
            <a:r>
              <a:rPr lang="en-GB" dirty="0"/>
              <a:t>	[Shift to 16a – animation]</a:t>
            </a:r>
            <a:endParaRPr lang="en-DK" dirty="0"/>
          </a:p>
          <a:p>
            <a:endParaRPr lang="en-DK" dirty="0"/>
          </a:p>
          <a:p>
            <a:r>
              <a:rPr lang="en-GB" dirty="0"/>
              <a:t>... but if we express it mathematically, it is trivial to grasp the assertion </a:t>
            </a:r>
            <a:r>
              <a:rPr lang="en-GB" i="1" dirty="0"/>
              <a:t>and</a:t>
            </a:r>
            <a:r>
              <a:rPr lang="en-GB" dirty="0"/>
              <a:t> to verify its validity.</a:t>
            </a:r>
            <a:endParaRPr lang="en-DK" dirty="0"/>
          </a:p>
          <a:p>
            <a:endParaRPr lang="en-DK" dirty="0"/>
          </a:p>
        </p:txBody>
      </p:sp>
      <p:sp>
        <p:nvSpPr>
          <p:cNvPr id="4" name="Slide Number Placeholder 3"/>
          <p:cNvSpPr>
            <a:spLocks noGrp="1"/>
          </p:cNvSpPr>
          <p:nvPr>
            <p:ph type="sldNum" sz="quarter" idx="5"/>
          </p:nvPr>
        </p:nvSpPr>
        <p:spPr/>
        <p:txBody>
          <a:bodyPr/>
          <a:lstStyle/>
          <a:p>
            <a:fld id="{1AB85D78-B3EB-4841-B817-2E188BC7B202}" type="slidenum">
              <a:rPr lang="da-DK" smtClean="0"/>
              <a:t>13</a:t>
            </a:fld>
            <a:endParaRPr lang="da-DK"/>
          </a:p>
        </p:txBody>
      </p:sp>
    </p:spTree>
    <p:extLst>
      <p:ext uri="{BB962C8B-B14F-4D97-AF65-F5344CB8AC3E}">
        <p14:creationId xmlns:p14="http://schemas.microsoft.com/office/powerpoint/2010/main" val="4008415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C8E0-765A-3843-893C-97113F3999D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da-DK"/>
          </a:p>
        </p:txBody>
      </p:sp>
      <p:sp>
        <p:nvSpPr>
          <p:cNvPr id="3" name="Subtitle 2">
            <a:extLst>
              <a:ext uri="{FF2B5EF4-FFF2-40B4-BE49-F238E27FC236}">
                <a16:creationId xmlns:a16="http://schemas.microsoft.com/office/drawing/2014/main" id="{6C90CE10-55C3-5F4C-BEA1-E296BDC69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da-DK"/>
          </a:p>
        </p:txBody>
      </p:sp>
      <p:sp>
        <p:nvSpPr>
          <p:cNvPr id="5" name="Footer Placeholder 4">
            <a:extLst>
              <a:ext uri="{FF2B5EF4-FFF2-40B4-BE49-F238E27FC236}">
                <a16:creationId xmlns:a16="http://schemas.microsoft.com/office/drawing/2014/main" id="{51BC77FD-856D-ED4D-A7A7-AC2ADF4334C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1E2B73E-822E-BB41-992F-B029464E5CE4}"/>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pic>
        <p:nvPicPr>
          <p:cNvPr id="7" name="Picture 6">
            <a:extLst>
              <a:ext uri="{FF2B5EF4-FFF2-40B4-BE49-F238E27FC236}">
                <a16:creationId xmlns:a16="http://schemas.microsoft.com/office/drawing/2014/main" id="{D8CF94D9-C595-9F4C-BFDC-4B3882C31B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439" y="6373175"/>
            <a:ext cx="1725561" cy="332425"/>
          </a:xfrm>
          <a:prstGeom prst="rect">
            <a:avLst/>
          </a:prstGeom>
        </p:spPr>
      </p:pic>
    </p:spTree>
    <p:extLst>
      <p:ext uri="{BB962C8B-B14F-4D97-AF65-F5344CB8AC3E}">
        <p14:creationId xmlns:p14="http://schemas.microsoft.com/office/powerpoint/2010/main" val="385970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576E-4814-4943-A4A8-FB60AD97ED90}"/>
              </a:ext>
            </a:extLst>
          </p:cNvPr>
          <p:cNvSpPr>
            <a:spLocks noGrp="1"/>
          </p:cNvSpPr>
          <p:nvPr>
            <p:ph type="title"/>
          </p:nvPr>
        </p:nvSpPr>
        <p:spPr/>
        <p:txBody>
          <a:bodyPr/>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61EB8E10-C129-B346-BA03-C07E72A413D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5D19E892-FD1C-CE48-BA20-2B276A82F2F5}"/>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B59F346-98A7-BB4C-9BD8-DEFE5238C61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2854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C7935A-EFB6-224E-B5A7-6FA1E8C94D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da-DK"/>
          </a:p>
        </p:txBody>
      </p:sp>
      <p:sp>
        <p:nvSpPr>
          <p:cNvPr id="3" name="Vertical Text Placeholder 2">
            <a:extLst>
              <a:ext uri="{FF2B5EF4-FFF2-40B4-BE49-F238E27FC236}">
                <a16:creationId xmlns:a16="http://schemas.microsoft.com/office/drawing/2014/main" id="{D0CE2B72-3085-DE41-9EF0-2D723A5DC1C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ACFCBDA4-048F-744F-A15C-BCC617ED393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3C1552D-C5DD-F940-9FDA-114C2B69F89A}"/>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82277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609601" y="228600"/>
            <a:ext cx="10972799" cy="1143000"/>
          </a:xfrm>
        </p:spPr>
        <p:txBody>
          <a:bodyPr/>
          <a:lstStyle>
            <a:lvl1pPr>
              <a:defRPr baseline="0">
                <a:latin typeface="Arial" charset="0"/>
              </a:defRPr>
            </a:lvl1pPr>
          </a:lstStyle>
          <a:p>
            <a:r>
              <a:rPr lang="en-US" dirty="0"/>
              <a:t>Click to edit Master title style</a:t>
            </a:r>
            <a:endParaRPr lang="da-DK" dirty="0"/>
          </a:p>
        </p:txBody>
      </p:sp>
      <p:sp>
        <p:nvSpPr>
          <p:cNvPr id="5" name="Content Placeholder 2"/>
          <p:cNvSpPr>
            <a:spLocks noGrp="1"/>
          </p:cNvSpPr>
          <p:nvPr>
            <p:ph idx="1"/>
          </p:nvPr>
        </p:nvSpPr>
        <p:spPr>
          <a:xfrm>
            <a:off x="609600" y="1447800"/>
            <a:ext cx="10972800" cy="4267200"/>
          </a:xfrm>
        </p:spPr>
        <p:txBody>
          <a:bodyPr/>
          <a:lstStyle>
            <a:lvl1pPr>
              <a:defRPr baseline="0">
                <a:latin typeface="Arial" charset="0"/>
              </a:defRPr>
            </a:lvl1pPr>
            <a:lvl2pPr>
              <a:defRPr baseline="0">
                <a:latin typeface="Arial" charset="0"/>
              </a:defRPr>
            </a:lvl2pPr>
            <a:lvl3pPr>
              <a:defRPr baseline="0">
                <a:latin typeface="Arial" charset="0"/>
              </a:defRPr>
            </a:lvl3pPr>
            <a:lvl4pPr>
              <a:defRPr baseline="0">
                <a:latin typeface="Arial" charset="0"/>
              </a:defRPr>
            </a:lvl4pPr>
            <a:lvl5pPr>
              <a:defRPr baseline="0">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Tree>
    <p:extLst>
      <p:ext uri="{BB962C8B-B14F-4D97-AF65-F5344CB8AC3E}">
        <p14:creationId xmlns:p14="http://schemas.microsoft.com/office/powerpoint/2010/main" val="3497141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323A-5115-5349-8FE7-8CD3F6990E29}"/>
              </a:ext>
            </a:extLst>
          </p:cNvPr>
          <p:cNvSpPr>
            <a:spLocks noGrp="1"/>
          </p:cNvSpPr>
          <p:nvPr>
            <p:ph type="title"/>
          </p:nvPr>
        </p:nvSpPr>
        <p:spPr/>
        <p:txBody>
          <a:bodyPr/>
          <a:lstStyle>
            <a:lvl1pPr>
              <a:defRPr b="1" baseline="0">
                <a:latin typeface="Arial" panose="020B0604020202020204" pitchFamily="34" charset="0"/>
              </a:defRPr>
            </a:lvl1pPr>
          </a:lstStyle>
          <a:p>
            <a:r>
              <a:rPr lang="en-GB" dirty="0"/>
              <a:t>Click to edit Master title style</a:t>
            </a:r>
            <a:endParaRPr lang="da-DK" dirty="0"/>
          </a:p>
        </p:txBody>
      </p:sp>
      <p:sp>
        <p:nvSpPr>
          <p:cNvPr id="3" name="Content Placeholder 2">
            <a:extLst>
              <a:ext uri="{FF2B5EF4-FFF2-40B4-BE49-F238E27FC236}">
                <a16:creationId xmlns:a16="http://schemas.microsoft.com/office/drawing/2014/main" id="{C5FA56B5-8AD5-C746-9E30-245A1EBF800A}"/>
              </a:ext>
            </a:extLst>
          </p:cNvPr>
          <p:cNvSpPr>
            <a:spLocks noGrp="1"/>
          </p:cNvSpPr>
          <p:nvPr>
            <p:ph idx="1"/>
          </p:nvPr>
        </p:nvSpPr>
        <p:spPr/>
        <p:txBody>
          <a:bodyPr/>
          <a:lstStyle>
            <a:lvl1pPr>
              <a:buClr>
                <a:schemeClr val="accent2"/>
              </a:buClr>
              <a:defRPr baseline="0">
                <a:latin typeface="Arial" panose="020B0604020202020204" pitchFamily="34" charset="0"/>
              </a:defRPr>
            </a:lvl1pPr>
            <a:lvl2pPr>
              <a:buClr>
                <a:schemeClr val="accent2"/>
              </a:buClr>
              <a:defRPr baseline="0">
                <a:latin typeface="Arial" panose="020B0604020202020204" pitchFamily="34" charset="0"/>
              </a:defRPr>
            </a:lvl2pPr>
            <a:lvl3pPr>
              <a:buClr>
                <a:schemeClr val="accent2"/>
              </a:buClr>
              <a:defRPr baseline="0">
                <a:latin typeface="Arial" panose="020B0604020202020204" pitchFamily="34" charset="0"/>
              </a:defRPr>
            </a:lvl3pPr>
            <a:lvl4pPr>
              <a:buClr>
                <a:schemeClr val="accent2"/>
              </a:buClr>
              <a:defRPr baseline="0">
                <a:latin typeface="Arial" panose="020B0604020202020204" pitchFamily="34" charset="0"/>
              </a:defRPr>
            </a:lvl4pPr>
            <a:lvl5pPr>
              <a:buClr>
                <a:schemeClr val="accent2"/>
              </a:buClr>
              <a:defRPr sz="1600"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da-DK" dirty="0"/>
          </a:p>
        </p:txBody>
      </p:sp>
      <p:sp>
        <p:nvSpPr>
          <p:cNvPr id="5" name="Footer Placeholder 4">
            <a:extLst>
              <a:ext uri="{FF2B5EF4-FFF2-40B4-BE49-F238E27FC236}">
                <a16:creationId xmlns:a16="http://schemas.microsoft.com/office/drawing/2014/main" id="{2CD895DE-2DFF-0842-A9DB-8027FE1250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732E43A-5E97-2347-B94C-C9372B9DFE9A}"/>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305009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B576-DBE2-E349-9304-9209B362D8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da-DK"/>
          </a:p>
        </p:txBody>
      </p:sp>
      <p:sp>
        <p:nvSpPr>
          <p:cNvPr id="3" name="Text Placeholder 2">
            <a:extLst>
              <a:ext uri="{FF2B5EF4-FFF2-40B4-BE49-F238E27FC236}">
                <a16:creationId xmlns:a16="http://schemas.microsoft.com/office/drawing/2014/main" id="{AC06E51E-CC42-AE4F-8D2A-FEB446AE15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298D747B-560D-FE49-8F47-A47F8B7F9E21}"/>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72ED86E-7164-E542-A5C8-C9C1FD72E1D4}"/>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3088422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907F-19BF-4747-AF82-D08958B61454}"/>
              </a:ext>
            </a:extLst>
          </p:cNvPr>
          <p:cNvSpPr>
            <a:spLocks noGrp="1"/>
          </p:cNvSpPr>
          <p:nvPr>
            <p:ph type="title"/>
          </p:nvPr>
        </p:nvSpPr>
        <p:spPr/>
        <p:txBody>
          <a:bodyPr/>
          <a:lstStyle/>
          <a:p>
            <a:r>
              <a:rPr lang="en-GB"/>
              <a:t>Click to edit Master title style</a:t>
            </a:r>
            <a:endParaRPr lang="da-DK"/>
          </a:p>
        </p:txBody>
      </p:sp>
      <p:sp>
        <p:nvSpPr>
          <p:cNvPr id="3" name="Content Placeholder 2">
            <a:extLst>
              <a:ext uri="{FF2B5EF4-FFF2-40B4-BE49-F238E27FC236}">
                <a16:creationId xmlns:a16="http://schemas.microsoft.com/office/drawing/2014/main" id="{AF92B919-14A4-7A48-9464-D13EBCB207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Content Placeholder 3">
            <a:extLst>
              <a:ext uri="{FF2B5EF4-FFF2-40B4-BE49-F238E27FC236}">
                <a16:creationId xmlns:a16="http://schemas.microsoft.com/office/drawing/2014/main" id="{51E1A197-7AF0-904C-A751-CABD000E2A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6" name="Footer Placeholder 5">
            <a:extLst>
              <a:ext uri="{FF2B5EF4-FFF2-40B4-BE49-F238E27FC236}">
                <a16:creationId xmlns:a16="http://schemas.microsoft.com/office/drawing/2014/main" id="{04A77B3B-AC5F-9445-BE80-894BAB575104}"/>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777D2BB1-5BB7-B448-BBDE-0B7572CFB63C}"/>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4159391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9D12C-70EA-0246-84C2-A982E2C6CFC1}"/>
              </a:ext>
            </a:extLst>
          </p:cNvPr>
          <p:cNvSpPr>
            <a:spLocks noGrp="1"/>
          </p:cNvSpPr>
          <p:nvPr>
            <p:ph type="title"/>
          </p:nvPr>
        </p:nvSpPr>
        <p:spPr>
          <a:xfrm>
            <a:off x="839788" y="365125"/>
            <a:ext cx="10515600" cy="1325563"/>
          </a:xfrm>
        </p:spPr>
        <p:txBody>
          <a:bodyPr/>
          <a:lstStyle/>
          <a:p>
            <a:r>
              <a:rPr lang="en-GB"/>
              <a:t>Click to edit Master title style</a:t>
            </a:r>
            <a:endParaRPr lang="da-DK"/>
          </a:p>
        </p:txBody>
      </p:sp>
      <p:sp>
        <p:nvSpPr>
          <p:cNvPr id="3" name="Text Placeholder 2">
            <a:extLst>
              <a:ext uri="{FF2B5EF4-FFF2-40B4-BE49-F238E27FC236}">
                <a16:creationId xmlns:a16="http://schemas.microsoft.com/office/drawing/2014/main" id="{7CCCFF75-806D-0244-98C0-61F276D27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4C5FB8-78C1-5144-AA47-4833A228D03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Text Placeholder 4">
            <a:extLst>
              <a:ext uri="{FF2B5EF4-FFF2-40B4-BE49-F238E27FC236}">
                <a16:creationId xmlns:a16="http://schemas.microsoft.com/office/drawing/2014/main" id="{8B9A2E6A-10D4-2343-BAAC-A6B1B97C80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3D74B02-70F2-6443-8240-9B7833BCFC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8" name="Footer Placeholder 7">
            <a:extLst>
              <a:ext uri="{FF2B5EF4-FFF2-40B4-BE49-F238E27FC236}">
                <a16:creationId xmlns:a16="http://schemas.microsoft.com/office/drawing/2014/main" id="{FABFE1D2-911A-AE48-BEDE-EDAE919DAC73}"/>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AF7B8BB9-DE80-D843-A6F1-C3D0F9584E7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824664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3C6E-69EE-A64C-AEB7-9B011DA0F24A}"/>
              </a:ext>
            </a:extLst>
          </p:cNvPr>
          <p:cNvSpPr>
            <a:spLocks noGrp="1"/>
          </p:cNvSpPr>
          <p:nvPr>
            <p:ph type="title"/>
          </p:nvPr>
        </p:nvSpPr>
        <p:spPr/>
        <p:txBody>
          <a:bodyPr/>
          <a:lstStyle/>
          <a:p>
            <a:r>
              <a:rPr lang="en-GB"/>
              <a:t>Click to edit Master title style</a:t>
            </a:r>
            <a:endParaRPr lang="da-DK"/>
          </a:p>
        </p:txBody>
      </p:sp>
      <p:sp>
        <p:nvSpPr>
          <p:cNvPr id="4" name="Footer Placeholder 3">
            <a:extLst>
              <a:ext uri="{FF2B5EF4-FFF2-40B4-BE49-F238E27FC236}">
                <a16:creationId xmlns:a16="http://schemas.microsoft.com/office/drawing/2014/main" id="{A79CEE3C-8462-7F4A-8483-13A5430F618B}"/>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301CDC7B-0704-7746-B96C-77B67BD35BB3}"/>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46751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192E2B-1A31-C240-A07C-26186C862DC7}"/>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DBCA5B48-D462-5F4E-9498-9F1580C9F85F}"/>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511695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2B75A-3903-2E49-9D66-A4C7338603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Content Placeholder 2">
            <a:extLst>
              <a:ext uri="{FF2B5EF4-FFF2-40B4-BE49-F238E27FC236}">
                <a16:creationId xmlns:a16="http://schemas.microsoft.com/office/drawing/2014/main" id="{C886F9D1-29C1-0443-84A9-1DF2C712A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4" name="Text Placeholder 3">
            <a:extLst>
              <a:ext uri="{FF2B5EF4-FFF2-40B4-BE49-F238E27FC236}">
                <a16:creationId xmlns:a16="http://schemas.microsoft.com/office/drawing/2014/main" id="{AC4CB2D8-1B4C-6F4D-AA7E-4DD145FCA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67C64CA6-9827-8442-91D9-3C24B060E5A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464582B-9B2E-B04E-AF21-3DD938E26F77}"/>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926854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D77E-9609-F34D-BFFC-E951D26CFC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a-DK"/>
          </a:p>
        </p:txBody>
      </p:sp>
      <p:sp>
        <p:nvSpPr>
          <p:cNvPr id="3" name="Picture Placeholder 2">
            <a:extLst>
              <a:ext uri="{FF2B5EF4-FFF2-40B4-BE49-F238E27FC236}">
                <a16:creationId xmlns:a16="http://schemas.microsoft.com/office/drawing/2014/main" id="{838267B0-9647-AD40-8259-3FEBAC612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FCDB738C-EC5C-564C-95D6-DD85DCEB2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9F59C238-A306-5949-B50B-E90144BB639F}"/>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8F6C2262-159E-D04C-8BD3-798B9069D30D}"/>
              </a:ext>
            </a:extLst>
          </p:cNvPr>
          <p:cNvSpPr>
            <a:spLocks noGrp="1"/>
          </p:cNvSpPr>
          <p:nvPr>
            <p:ph type="sldNum" sz="quarter" idx="12"/>
          </p:nvPr>
        </p:nvSpPr>
        <p:spPr>
          <a:xfrm>
            <a:off x="8610600" y="6356350"/>
            <a:ext cx="2743200" cy="365125"/>
          </a:xfrm>
          <a:prstGeom prst="rect">
            <a:avLst/>
          </a:prstGeom>
        </p:spPr>
        <p:txBody>
          <a:bodyPr/>
          <a:lstStyle/>
          <a:p>
            <a:fld id="{028B4837-69D8-0547-82D8-D8705EEA4696}" type="slidenum">
              <a:rPr lang="da-DK" smtClean="0"/>
              <a:t>‹#›</a:t>
            </a:fld>
            <a:endParaRPr lang="da-DK"/>
          </a:p>
        </p:txBody>
      </p:sp>
    </p:spTree>
    <p:extLst>
      <p:ext uri="{BB962C8B-B14F-4D97-AF65-F5344CB8AC3E}">
        <p14:creationId xmlns:p14="http://schemas.microsoft.com/office/powerpoint/2010/main" val="136055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C0EC0-AAD9-E644-B52B-A15B0B7E4B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da-DK"/>
          </a:p>
        </p:txBody>
      </p:sp>
      <p:sp>
        <p:nvSpPr>
          <p:cNvPr id="3" name="Text Placeholder 2">
            <a:extLst>
              <a:ext uri="{FF2B5EF4-FFF2-40B4-BE49-F238E27FC236}">
                <a16:creationId xmlns:a16="http://schemas.microsoft.com/office/drawing/2014/main" id="{935FBE8D-81C5-B941-8B51-41F7919CCF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a-DK"/>
          </a:p>
        </p:txBody>
      </p:sp>
      <p:sp>
        <p:nvSpPr>
          <p:cNvPr id="5" name="Footer Placeholder 4">
            <a:extLst>
              <a:ext uri="{FF2B5EF4-FFF2-40B4-BE49-F238E27FC236}">
                <a16:creationId xmlns:a16="http://schemas.microsoft.com/office/drawing/2014/main" id="{20C9BC62-48CD-4645-86C9-0126EE350A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pic>
        <p:nvPicPr>
          <p:cNvPr id="7" name="Picture 6">
            <a:extLst>
              <a:ext uri="{FF2B5EF4-FFF2-40B4-BE49-F238E27FC236}">
                <a16:creationId xmlns:a16="http://schemas.microsoft.com/office/drawing/2014/main" id="{2E2F8D12-643D-F541-B601-BDF4EEADC6B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79439" y="6440911"/>
            <a:ext cx="1725561" cy="332425"/>
          </a:xfrm>
          <a:prstGeom prst="rect">
            <a:avLst/>
          </a:prstGeom>
        </p:spPr>
      </p:pic>
    </p:spTree>
    <p:extLst>
      <p:ext uri="{BB962C8B-B14F-4D97-AF65-F5344CB8AC3E}">
        <p14:creationId xmlns:p14="http://schemas.microsoft.com/office/powerpoint/2010/main" val="2295327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it-vest.dk/aktiviteter/podcast-om-computational-thinking/" TargetMode="External"/><Relationship Id="rId18" Type="http://schemas.openxmlformats.org/officeDocument/2006/relationships/image" Target="../media/image28.png"/><Relationship Id="rId3" Type="http://schemas.openxmlformats.org/officeDocument/2006/relationships/hyperlink" Target="https://dataekspeditioner.dk/" TargetMode="External"/><Relationship Id="rId7" Type="http://schemas.openxmlformats.org/officeDocument/2006/relationships/hyperlink" Target="https://cctd.au.dk/projects/ctimnat-computational-thinking-in-math-and-science/" TargetMode="External"/><Relationship Id="rId12" Type="http://schemas.openxmlformats.org/officeDocument/2006/relationships/image" Target="../media/image25.png"/><Relationship Id="rId17" Type="http://schemas.openxmlformats.org/officeDocument/2006/relationships/hyperlink" Target="https://www.dropbox.com/s/5fiangdxxpoqhl5/2020-02%20--%20CTiMNAT%20--%20LMFK%20%28nr.%201%2C%20feb.%202020%29.pdf?dl=0" TargetMode="External"/><Relationship Id="rId2" Type="http://schemas.openxmlformats.org/officeDocument/2006/relationships/notesSlide" Target="../notesSlides/notesSlide8.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hyperlink" Target="https://cctd.au.dk/projects/digital-empowerment-in-danish-high-schools/" TargetMode="External"/><Relationship Id="rId5" Type="http://schemas.openxmlformats.org/officeDocument/2006/relationships/hyperlink" Target="https://cctd.au.dk/projects/computational-thinking-in-high-school-subjects/" TargetMode="External"/><Relationship Id="rId15" Type="http://schemas.openxmlformats.org/officeDocument/2006/relationships/hyperlink" Target="https://cctd.au.dk/fileadmin/www.cct.au.dk/cctd.au.dk/PDFs/CT-didaktik2020.pdf" TargetMode="External"/><Relationship Id="rId10" Type="http://schemas.openxmlformats.org/officeDocument/2006/relationships/image" Target="../media/image24.png"/><Relationship Id="rId19" Type="http://schemas.openxmlformats.org/officeDocument/2006/relationships/hyperlink" Target="https://www.youtube.com/watch?v=9R9r5w2Gr-w" TargetMode="External"/><Relationship Id="rId4" Type="http://schemas.openxmlformats.org/officeDocument/2006/relationships/image" Target="../media/image21.png"/><Relationship Id="rId9" Type="http://schemas.openxmlformats.org/officeDocument/2006/relationships/hyperlink" Target="https://cctd.au.dk/projects/mctig-computational-thinking-in-humanities-arts-and-social-sciences/" TargetMode="External"/><Relationship Id="rId14" Type="http://schemas.openxmlformats.org/officeDocument/2006/relationships/image" Target="../media/image26.tif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31.png"/><Relationship Id="rId7" Type="http://schemas.openxmlformats.org/officeDocument/2006/relationships/hyperlink" Target="https://it-vest.dk/aktiviteter/podcast-om-computational-thinkin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hyperlink" Target="http://modelingcommons.org/browse/one_model/6223#model_tabs_browse_nlw" TargetMode="External"/><Relationship Id="rId3" Type="http://schemas.openxmlformats.org/officeDocument/2006/relationships/hyperlink" Target="https://www.dropbox.com/s/ab7amnmp4py89it/2004%20--%20Viggo%20Andreasen%20--%20Introduktion%20til%20matematisk%20infektionsepidemiologi%2C%20n215-1.pdf?dl=0" TargetMode="External"/><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www.washingtonpost.com/graphics/2020/world/corona-simulator/" TargetMode="External"/><Relationship Id="rId11" Type="http://schemas.openxmlformats.org/officeDocument/2006/relationships/image" Target="../media/image26.tiff"/><Relationship Id="rId5" Type="http://schemas.openxmlformats.org/officeDocument/2006/relationships/image" Target="../media/image36.png"/><Relationship Id="rId10" Type="http://schemas.openxmlformats.org/officeDocument/2006/relationships/hyperlink" Target="https://it-vest.dk/aktiviteter/podcast-om-computational-thinking/" TargetMode="External"/><Relationship Id="rId4" Type="http://schemas.openxmlformats.org/officeDocument/2006/relationships/image" Target="../media/image35.png"/><Relationship Id="rId9" Type="http://schemas.openxmlformats.org/officeDocument/2006/relationships/image" Target="../media/image38.tiff"/></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litdh.au.dk/" TargetMode="Externa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hyperlink" Target="https://litdh.au.dk/topics/critical-writing/"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link.springer.com/article/10.1007/s10956-015-9581-5" TargetMode="External"/><Relationship Id="rId3" Type="http://schemas.openxmlformats.org/officeDocument/2006/relationships/hyperlink" Target="https://www.dropbox.com/s/zxrfauhwb4utrzq/2019-10-09%20--%20Systemforst%C3%A5else%20%E2%80%93%20et%20fag%2C%20du%20ikke%20kan%20f%C3%A5%20-%20Altinget%3A%20digital%20-%20Udgives%20sammen%20med%20Mandag%20Morgen%20Next.pdf?dl=0" TargetMode="External"/><Relationship Id="rId7" Type="http://schemas.openxmlformats.org/officeDocument/2006/relationships/image" Target="../media/image43.png"/><Relationship Id="rId12" Type="http://schemas.openxmlformats.org/officeDocument/2006/relationships/hyperlink" Target="https://www.dropbox.com/s/57w4wji8lf1nbb9/2015--Weintrop%2C%20Beheshti%2C%20Horn%2C%20Orton%2C%20Jona%2C%20Trouille%2C%20and%20Wilensky--Defining%20Computational%20Thinking%20for%20Mathematics%20and%20Science%20Classrooms.pdf?dl=0"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www.dropbox.com/s/r29npwzpvfheoj4/2014--Nowack%20and%20Caspersen--Model-based%20Thinking%20and%20Practice.pdf?dl=0" TargetMode="External"/><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4XE8ezZp8B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vimeo.com/460590270" TargetMode="Externa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s://it-vest.dk/aktiviteter/podcast-om-computational-thinking/" TargetMode="Externa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emu.dk/grundskole/teknologiforstaelse/laeseplan-og-vejledning" TargetMode="Externa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hyperlink" Target="https://www.emu.dk/grundskole/teknologiforstaelse"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www.emu.dk/grundskole/teknologiforstaelse/om-forsoget" TargetMode="External"/><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hyperlink" Target="https://tekfors&#248;get.d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867A8B-2840-A048-95A3-E8A409A020F6}"/>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bwMode="auto">
          <a:xfrm>
            <a:off x="1883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8" name="Rectangle 2"/>
          <p:cNvSpPr txBox="1">
            <a:spLocks noChangeArrowheads="1"/>
          </p:cNvSpPr>
          <p:nvPr/>
        </p:nvSpPr>
        <p:spPr bwMode="auto">
          <a:xfrm>
            <a:off x="1214411" y="535927"/>
            <a:ext cx="9763177" cy="11521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spcAft>
                <a:spcPts val="600"/>
              </a:spcAft>
            </a:pPr>
            <a:r>
              <a:rPr lang="da-DK" sz="2000" b="0" dirty="0">
                <a:solidFill>
                  <a:schemeClr val="bg1">
                    <a:lumMod val="75000"/>
                  </a:schemeClr>
                </a:solidFill>
                <a:latin typeface="Arial" panose="020B0604020202020204" pitchFamily="34" charset="0"/>
                <a:ea typeface="ＭＳ Ｐゴシック" charset="-128"/>
                <a:cs typeface="Arial" panose="020B0604020202020204" pitchFamily="34" charset="0"/>
              </a:rPr>
              <a:t>Oplæg for gymnasielærere på Introduktion til programmering</a:t>
            </a:r>
            <a:endParaRPr lang="da-DK" sz="1400" b="0" dirty="0">
              <a:solidFill>
                <a:schemeClr val="bg1">
                  <a:lumMod val="75000"/>
                </a:schemeClr>
              </a:solidFill>
              <a:latin typeface="Arial" panose="020B0604020202020204" pitchFamily="34" charset="0"/>
              <a:ea typeface="ＭＳ Ｐゴシック" charset="-128"/>
              <a:cs typeface="Arial" panose="020B0604020202020204" pitchFamily="34" charset="0"/>
            </a:endParaRPr>
          </a:p>
          <a:p>
            <a:pPr algn="ctr" eaLnBrk="1" hangingPunct="1">
              <a:spcAft>
                <a:spcPts val="600"/>
              </a:spcAft>
            </a:pPr>
            <a:r>
              <a:rPr lang="da-DK" sz="1400" b="0" dirty="0">
                <a:solidFill>
                  <a:schemeClr val="bg1">
                    <a:lumMod val="75000"/>
                  </a:schemeClr>
                </a:solidFill>
                <a:latin typeface="Arial" panose="020B0604020202020204" pitchFamily="34" charset="0"/>
                <a:ea typeface="ＭＳ Ｐゴシック" charset="-128"/>
                <a:cs typeface="Arial" panose="020B0604020202020204" pitchFamily="34" charset="0"/>
              </a:rPr>
              <a:t>7. maj 2021</a:t>
            </a:r>
          </a:p>
        </p:txBody>
      </p:sp>
      <p:sp>
        <p:nvSpPr>
          <p:cNvPr id="9" name="Rectangle 2">
            <a:extLst>
              <a:ext uri="{FF2B5EF4-FFF2-40B4-BE49-F238E27FC236}">
                <a16:creationId xmlns:a16="http://schemas.microsoft.com/office/drawing/2014/main" id="{53DE9ED7-F262-F540-980D-D39EAB305890}"/>
              </a:ext>
            </a:extLst>
          </p:cNvPr>
          <p:cNvSpPr txBox="1">
            <a:spLocks noChangeArrowheads="1"/>
          </p:cNvSpPr>
          <p:nvPr/>
        </p:nvSpPr>
        <p:spPr bwMode="auto">
          <a:xfrm>
            <a:off x="1085462" y="2251366"/>
            <a:ext cx="10048126" cy="201622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9600" b="0" kern="0" dirty="0">
                <a:solidFill>
                  <a:schemeClr val="bg1">
                    <a:lumMod val="75000"/>
                  </a:schemeClr>
                </a:solidFill>
                <a:latin typeface="Arial" panose="020B0604020202020204" pitchFamily="34" charset="0"/>
                <a:ea typeface="ＭＳ Ｐゴシック" charset="-128"/>
                <a:cs typeface="Arial" panose="020B0604020202020204" pitchFamily="34" charset="0"/>
              </a:rPr>
              <a:t>Informatik</a:t>
            </a:r>
          </a:p>
          <a:p>
            <a:pPr algn="ctr" eaLnBrk="1" hangingPunct="1"/>
            <a:r>
              <a:rPr lang="da-DK" sz="2000" b="0" kern="0" dirty="0">
                <a:solidFill>
                  <a:schemeClr val="accent2"/>
                </a:solidFill>
                <a:latin typeface="Arial" panose="020B0604020202020204" pitchFamily="34" charset="0"/>
                <a:ea typeface="ＭＳ Ｐゴシック" charset="-128"/>
                <a:cs typeface="Arial" panose="020B0604020202020204" pitchFamily="34" charset="0"/>
              </a:rPr>
              <a:t>Didaktik </a:t>
            </a:r>
            <a:r>
              <a:rPr lang="da-DK" sz="2000" b="0" kern="0" dirty="0">
                <a:solidFill>
                  <a:schemeClr val="bg1">
                    <a:lumMod val="75000"/>
                  </a:schemeClr>
                </a:solidFill>
                <a:latin typeface="Arial" panose="020B0604020202020204" pitchFamily="34" charset="0"/>
                <a:ea typeface="ＭＳ Ｐゴシック" charset="-128"/>
                <a:cs typeface="Arial" panose="020B0604020202020204" pitchFamily="34" charset="0"/>
              </a:rPr>
              <a:t>|</a:t>
            </a:r>
            <a:r>
              <a:rPr lang="da-DK" sz="2000" b="0" kern="0" dirty="0">
                <a:solidFill>
                  <a:schemeClr val="accent2"/>
                </a:solidFill>
                <a:latin typeface="Arial" panose="020B0604020202020204" pitchFamily="34" charset="0"/>
                <a:ea typeface="ＭＳ Ｐゴシック" charset="-128"/>
                <a:cs typeface="Arial" panose="020B0604020202020204" pitchFamily="34" charset="0"/>
              </a:rPr>
              <a:t> Teknologiforståelse </a:t>
            </a:r>
            <a:r>
              <a:rPr lang="da-DK" sz="2000" b="0" kern="0" dirty="0">
                <a:solidFill>
                  <a:schemeClr val="bg1">
                    <a:lumMod val="75000"/>
                  </a:schemeClr>
                </a:solidFill>
                <a:latin typeface="Arial" panose="020B0604020202020204" pitchFamily="34" charset="0"/>
                <a:ea typeface="ＭＳ Ｐゴシック" charset="-128"/>
                <a:cs typeface="Arial" panose="020B0604020202020204" pitchFamily="34" charset="0"/>
              </a:rPr>
              <a:t>|</a:t>
            </a:r>
            <a:r>
              <a:rPr lang="da-DK" sz="2000" b="0" kern="0" dirty="0">
                <a:solidFill>
                  <a:schemeClr val="accent2"/>
                </a:solidFill>
                <a:latin typeface="Arial" panose="020B0604020202020204" pitchFamily="34" charset="0"/>
                <a:ea typeface="ＭＳ Ｐゴシック" charset="-128"/>
                <a:cs typeface="Arial" panose="020B0604020202020204" pitchFamily="34" charset="0"/>
              </a:rPr>
              <a:t> Fagligt samspil </a:t>
            </a:r>
          </a:p>
        </p:txBody>
      </p:sp>
      <p:sp>
        <p:nvSpPr>
          <p:cNvPr id="13" name="Rectangle 3">
            <a:extLst>
              <a:ext uri="{FF2B5EF4-FFF2-40B4-BE49-F238E27FC236}">
                <a16:creationId xmlns:a16="http://schemas.microsoft.com/office/drawing/2014/main" id="{C6DEC3D2-EB12-1746-9A1D-FE32218EA178}"/>
              </a:ext>
            </a:extLst>
          </p:cNvPr>
          <p:cNvSpPr txBox="1">
            <a:spLocks noChangeArrowheads="1"/>
          </p:cNvSpPr>
          <p:nvPr/>
        </p:nvSpPr>
        <p:spPr bwMode="auto">
          <a:xfrm>
            <a:off x="3186885" y="5065355"/>
            <a:ext cx="5845280" cy="1191651"/>
          </a:xfrm>
          <a:prstGeom prst="rect">
            <a:avLst/>
          </a:prstGeom>
          <a:noFill/>
          <a:ln w="9525">
            <a:noFill/>
            <a:miter lim="800000"/>
            <a:headEnd/>
            <a:tailEnd/>
          </a:ln>
        </p:spPr>
        <p:txBody>
          <a:bodyPr>
            <a:prstTxWarp prst="textNoShape">
              <a:avLst/>
            </a:prstTxWarp>
          </a:bodyPr>
          <a:lstStyle/>
          <a:p>
            <a:pPr algn="ctr">
              <a:spcBef>
                <a:spcPct val="20000"/>
              </a:spcBef>
              <a:defRPr/>
            </a:pPr>
            <a:r>
              <a:rPr lang="da-DK" sz="1400" b="1" kern="0" dirty="0">
                <a:solidFill>
                  <a:schemeClr val="bg1">
                    <a:lumMod val="75000"/>
                  </a:schemeClr>
                </a:solidFill>
                <a:latin typeface="Arial" panose="020B0604020202020204" pitchFamily="34" charset="0"/>
                <a:ea typeface="ＭＳ Ｐゴシック" pitchFamily="-107" charset="-128"/>
                <a:cs typeface="Arial" panose="020B0604020202020204" pitchFamily="34" charset="0"/>
              </a:rPr>
              <a:t>Michael E. Caspersen</a:t>
            </a:r>
          </a:p>
          <a:p>
            <a:pPr algn="ctr">
              <a:spcBef>
                <a:spcPct val="20000"/>
              </a:spcBef>
              <a:defRPr/>
            </a:pPr>
            <a:r>
              <a:rPr lang="da-DK" sz="1400" kern="0" dirty="0">
                <a:solidFill>
                  <a:schemeClr val="bg1">
                    <a:lumMod val="75000"/>
                  </a:schemeClr>
                </a:solidFill>
                <a:latin typeface="Arial" panose="020B0604020202020204" pitchFamily="34" charset="0"/>
                <a:ea typeface="ＭＳ Ｐゴシック" pitchFamily="-107" charset="-128"/>
                <a:cs typeface="Arial" panose="020B0604020202020204" pitchFamily="34" charset="0"/>
              </a:rPr>
              <a:t>Direktør, It-vest – samarbejdende universiteter</a:t>
            </a:r>
          </a:p>
          <a:p>
            <a:pPr algn="ctr">
              <a:spcBef>
                <a:spcPct val="20000"/>
              </a:spcBef>
              <a:defRPr/>
            </a:pPr>
            <a:r>
              <a:rPr lang="da-DK" sz="1400" kern="0" dirty="0">
                <a:solidFill>
                  <a:schemeClr val="bg1">
                    <a:lumMod val="75000"/>
                  </a:schemeClr>
                </a:solidFill>
                <a:latin typeface="Arial" panose="020B0604020202020204" pitchFamily="34" charset="0"/>
                <a:ea typeface="ＭＳ Ｐゴシック" pitchFamily="-107" charset="-128"/>
                <a:cs typeface="Arial" panose="020B0604020202020204" pitchFamily="34" charset="0"/>
              </a:rPr>
              <a:t>Adjungeret professor, Institut for Datalogi, Aarhus Universitet</a:t>
            </a:r>
          </a:p>
          <a:p>
            <a:pPr algn="ctr">
              <a:spcBef>
                <a:spcPct val="20000"/>
              </a:spcBef>
              <a:defRPr/>
            </a:pPr>
            <a:r>
              <a:rPr lang="da-DK" sz="1400" kern="0" dirty="0" err="1">
                <a:solidFill>
                  <a:schemeClr val="bg1">
                    <a:lumMod val="75000"/>
                  </a:schemeClr>
                </a:solidFill>
                <a:latin typeface="Arial" panose="020B0604020202020204" pitchFamily="34" charset="0"/>
                <a:ea typeface="ＭＳ Ｐゴシック" pitchFamily="-107" charset="-128"/>
                <a:cs typeface="Arial" panose="020B0604020202020204" pitchFamily="34" charset="0"/>
              </a:rPr>
              <a:t>mec@it-vest.dk</a:t>
            </a:r>
            <a:endParaRPr lang="da-DK" sz="1400" kern="0" dirty="0">
              <a:solidFill>
                <a:schemeClr val="bg1">
                  <a:lumMod val="75000"/>
                </a:schemeClr>
              </a:solidFill>
              <a:latin typeface="Arial" panose="020B0604020202020204" pitchFamily="34" charset="0"/>
              <a:ea typeface="ＭＳ Ｐゴシック" pitchFamily="-107" charset="-128"/>
              <a:cs typeface="Arial" panose="020B0604020202020204" pitchFamily="34" charset="0"/>
            </a:endParaRPr>
          </a:p>
        </p:txBody>
      </p:sp>
      <p:sp>
        <p:nvSpPr>
          <p:cNvPr id="10" name="Rectangle 9">
            <a:extLst>
              <a:ext uri="{FF2B5EF4-FFF2-40B4-BE49-F238E27FC236}">
                <a16:creationId xmlns:a16="http://schemas.microsoft.com/office/drawing/2014/main" id="{3ADBDF77-B668-DA46-ABF6-37ECF5D8714D}"/>
              </a:ext>
            </a:extLst>
          </p:cNvPr>
          <p:cNvSpPr/>
          <p:nvPr/>
        </p:nvSpPr>
        <p:spPr>
          <a:xfrm>
            <a:off x="10204201" y="6257871"/>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78788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1631504" y="188640"/>
            <a:ext cx="8928992" cy="864096"/>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2" name="Rectangle 1"/>
          <p:cNvSpPr/>
          <p:nvPr/>
        </p:nvSpPr>
        <p:spPr bwMode="auto">
          <a:xfrm>
            <a:off x="1919536" y="188640"/>
            <a:ext cx="8352928" cy="864096"/>
          </a:xfrm>
          <a:prstGeom prst="rect">
            <a:avLst/>
          </a:prstGeom>
          <a:solidFill>
            <a:schemeClr val="bg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7" name="TextBox 6"/>
          <p:cNvSpPr txBox="1"/>
          <p:nvPr/>
        </p:nvSpPr>
        <p:spPr>
          <a:xfrm>
            <a:off x="7744407" y="4726860"/>
            <a:ext cx="2074607" cy="584775"/>
          </a:xfrm>
          <a:prstGeom prst="rect">
            <a:avLst/>
          </a:prstGeom>
          <a:noFill/>
        </p:spPr>
        <p:txBody>
          <a:bodyPr wrap="none" rtlCol="0">
            <a:spAutoFit/>
          </a:bodyPr>
          <a:lstStyle/>
          <a:p>
            <a:pPr algn="ctr"/>
            <a:r>
              <a:rPr lang="da-DK" sz="3200">
                <a:solidFill>
                  <a:srgbClr val="A50021"/>
                </a:solidFill>
                <a:latin typeface="Arial" panose="020B0604020202020204" pitchFamily="34" charset="0"/>
              </a:rPr>
              <a:t>Matematik</a:t>
            </a:r>
          </a:p>
        </p:txBody>
      </p:sp>
      <p:sp>
        <p:nvSpPr>
          <p:cNvPr id="8" name="TextBox 7"/>
          <p:cNvSpPr txBox="1"/>
          <p:nvPr/>
        </p:nvSpPr>
        <p:spPr>
          <a:xfrm>
            <a:off x="4822707" y="4730880"/>
            <a:ext cx="2165978" cy="584775"/>
          </a:xfrm>
          <a:prstGeom prst="rect">
            <a:avLst/>
          </a:prstGeom>
          <a:noFill/>
        </p:spPr>
        <p:txBody>
          <a:bodyPr wrap="none" rtlCol="0">
            <a:spAutoFit/>
          </a:bodyPr>
          <a:lstStyle/>
          <a:p>
            <a:pPr algn="ctr"/>
            <a:r>
              <a:rPr lang="da-DK" sz="3200" b="1">
                <a:solidFill>
                  <a:srgbClr val="A50021"/>
                </a:solidFill>
                <a:latin typeface="Arial" panose="020B0604020202020204" pitchFamily="34" charset="0"/>
              </a:rPr>
              <a:t>Informatik</a:t>
            </a:r>
          </a:p>
        </p:txBody>
      </p:sp>
      <p:sp>
        <p:nvSpPr>
          <p:cNvPr id="11" name="Rectangle 10"/>
          <p:cNvSpPr/>
          <p:nvPr/>
        </p:nvSpPr>
        <p:spPr bwMode="auto">
          <a:xfrm>
            <a:off x="1919536" y="4592136"/>
            <a:ext cx="8352928" cy="864096"/>
          </a:xfrm>
          <a:prstGeom prst="rect">
            <a:avLst/>
          </a:prstGeom>
          <a:noFill/>
          <a:ln w="9525" cap="flat" cmpd="sng" algn="ctr">
            <a:solidFill>
              <a:srgbClr val="A5002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38" name="TextBox 37"/>
          <p:cNvSpPr txBox="1"/>
          <p:nvPr/>
        </p:nvSpPr>
        <p:spPr>
          <a:xfrm>
            <a:off x="1904355" y="568251"/>
            <a:ext cx="8519818" cy="1754326"/>
          </a:xfrm>
          <a:prstGeom prst="rect">
            <a:avLst/>
          </a:prstGeom>
          <a:noFill/>
        </p:spPr>
        <p:txBody>
          <a:bodyPr wrap="square" rtlCol="0">
            <a:spAutoFit/>
          </a:bodyPr>
          <a:lstStyle/>
          <a:p>
            <a:pPr algn="ctr"/>
            <a:r>
              <a:rPr lang="en-GB" sz="4400" b="1" dirty="0">
                <a:solidFill>
                  <a:srgbClr val="002060"/>
                </a:solidFill>
                <a:latin typeface="Arial" panose="020B0604020202020204" pitchFamily="34" charset="0"/>
                <a:ea typeface="Arial" charset="0"/>
                <a:cs typeface="Arial" panose="020B0604020202020204" pitchFamily="34" charset="0"/>
              </a:rPr>
              <a:t>Vision/strategi</a:t>
            </a:r>
          </a:p>
          <a:p>
            <a:pPr algn="ctr"/>
            <a:r>
              <a:rPr lang="en-GB" sz="3200" dirty="0" err="1">
                <a:solidFill>
                  <a:srgbClr val="A50021"/>
                </a:solidFill>
                <a:latin typeface="Arial" panose="020B0604020202020204" pitchFamily="34" charset="0"/>
              </a:rPr>
              <a:t>Informatik</a:t>
            </a:r>
            <a:r>
              <a:rPr lang="en-GB" sz="3200" dirty="0">
                <a:solidFill>
                  <a:srgbClr val="A50021"/>
                </a:solidFill>
                <a:latin typeface="Arial" panose="020B0604020202020204" pitchFamily="34" charset="0"/>
              </a:rPr>
              <a:t> – et </a:t>
            </a:r>
            <a:r>
              <a:rPr lang="en-GB" sz="3200" dirty="0" err="1">
                <a:solidFill>
                  <a:srgbClr val="A50021"/>
                </a:solidFill>
                <a:latin typeface="Arial" panose="020B0604020202020204" pitchFamily="34" charset="0"/>
              </a:rPr>
              <a:t>alment</a:t>
            </a:r>
            <a:r>
              <a:rPr lang="en-GB" sz="3200" dirty="0">
                <a:solidFill>
                  <a:srgbClr val="A50021"/>
                </a:solidFill>
                <a:latin typeface="Arial" panose="020B0604020202020204" pitchFamily="34" charset="0"/>
              </a:rPr>
              <a:t> </a:t>
            </a:r>
            <a:r>
              <a:rPr lang="en-GB" sz="3200" dirty="0" err="1">
                <a:solidFill>
                  <a:srgbClr val="A50021"/>
                </a:solidFill>
                <a:latin typeface="Arial" panose="020B0604020202020204" pitchFamily="34" charset="0"/>
              </a:rPr>
              <a:t>dannelsesfag</a:t>
            </a:r>
            <a:endParaRPr lang="en-GB" sz="3200" dirty="0">
              <a:solidFill>
                <a:srgbClr val="A50021"/>
              </a:solidFill>
              <a:latin typeface="Arial" panose="020B0604020202020204" pitchFamily="34" charset="0"/>
            </a:endParaRPr>
          </a:p>
          <a:p>
            <a:pPr algn="ctr"/>
            <a:r>
              <a:rPr lang="en-GB" sz="3200" dirty="0" err="1">
                <a:solidFill>
                  <a:srgbClr val="A50021"/>
                </a:solidFill>
                <a:latin typeface="Arial" panose="020B0604020202020204" pitchFamily="34" charset="0"/>
              </a:rPr>
              <a:t>og</a:t>
            </a:r>
            <a:r>
              <a:rPr lang="en-GB" sz="3200" dirty="0">
                <a:solidFill>
                  <a:srgbClr val="A50021"/>
                </a:solidFill>
                <a:latin typeface="Arial" panose="020B0604020202020204" pitchFamily="34" charset="0"/>
              </a:rPr>
              <a:t> </a:t>
            </a:r>
            <a:r>
              <a:rPr lang="en-GB" sz="3200" dirty="0" err="1">
                <a:solidFill>
                  <a:srgbClr val="A50021"/>
                </a:solidFill>
                <a:latin typeface="Arial" panose="020B0604020202020204" pitchFamily="34" charset="0"/>
              </a:rPr>
              <a:t>en</a:t>
            </a:r>
            <a:r>
              <a:rPr lang="en-GB" sz="3200" dirty="0">
                <a:solidFill>
                  <a:srgbClr val="A50021"/>
                </a:solidFill>
                <a:latin typeface="Arial" panose="020B0604020202020204" pitchFamily="34" charset="0"/>
              </a:rPr>
              <a:t> fundamental </a:t>
            </a:r>
            <a:r>
              <a:rPr lang="en-GB" sz="3200" dirty="0" err="1">
                <a:solidFill>
                  <a:srgbClr val="A50021"/>
                </a:solidFill>
                <a:latin typeface="Arial" panose="020B0604020202020204" pitchFamily="34" charset="0"/>
              </a:rPr>
              <a:t>kompetence</a:t>
            </a:r>
            <a:r>
              <a:rPr lang="en-GB" sz="3200" dirty="0">
                <a:solidFill>
                  <a:srgbClr val="A50021"/>
                </a:solidFill>
                <a:latin typeface="Arial" panose="020B0604020202020204" pitchFamily="34" charset="0"/>
              </a:rPr>
              <a:t> for alle</a:t>
            </a:r>
          </a:p>
        </p:txBody>
      </p:sp>
      <p:sp>
        <p:nvSpPr>
          <p:cNvPr id="39" name="TextBox 38"/>
          <p:cNvSpPr txBox="1"/>
          <p:nvPr/>
        </p:nvSpPr>
        <p:spPr>
          <a:xfrm>
            <a:off x="1919536" y="5744264"/>
            <a:ext cx="8352928" cy="738664"/>
          </a:xfrm>
          <a:prstGeom prst="rect">
            <a:avLst/>
          </a:prstGeom>
          <a:noFill/>
          <a:ln w="57150" cmpd="thinThick">
            <a:solidFill>
              <a:srgbClr val="A50021"/>
            </a:solidFill>
          </a:ln>
        </p:spPr>
        <p:txBody>
          <a:bodyPr wrap="square" rtlCol="0">
            <a:spAutoFit/>
          </a:bodyPr>
          <a:lstStyle/>
          <a:p>
            <a:pPr algn="ctr"/>
            <a:r>
              <a:rPr lang="da-DK" dirty="0">
                <a:solidFill>
                  <a:srgbClr val="000066"/>
                </a:solidFill>
                <a:latin typeface="Arial" panose="020B0604020202020204" pitchFamily="34" charset="0"/>
                <a:cs typeface="Arial" panose="020B0604020202020204" pitchFamily="34" charset="0"/>
              </a:rPr>
              <a:t>Matematik er (primært) naturvidenskabernes sprog</a:t>
            </a:r>
            <a:endParaRPr lang="da-DK" sz="2400" dirty="0">
              <a:solidFill>
                <a:srgbClr val="000066"/>
              </a:solidFill>
              <a:latin typeface="Arial" panose="020B0604020202020204" pitchFamily="34" charset="0"/>
              <a:cs typeface="Arial" panose="020B0604020202020204" pitchFamily="34" charset="0"/>
            </a:endParaRPr>
          </a:p>
          <a:p>
            <a:pPr algn="ctr"/>
            <a:r>
              <a:rPr lang="da-DK" sz="2400" b="1" dirty="0">
                <a:solidFill>
                  <a:srgbClr val="000066"/>
                </a:solidFill>
                <a:latin typeface="Arial" panose="020B0604020202020204" pitchFamily="34" charset="0"/>
                <a:cs typeface="Arial" panose="020B0604020202020204" pitchFamily="34" charset="0"/>
              </a:rPr>
              <a:t>Informatik er et sprog for alle fag og discipliner</a:t>
            </a:r>
          </a:p>
        </p:txBody>
      </p:sp>
      <p:sp>
        <p:nvSpPr>
          <p:cNvPr id="6" name="TextBox 5"/>
          <p:cNvSpPr txBox="1"/>
          <p:nvPr/>
        </p:nvSpPr>
        <p:spPr>
          <a:xfrm>
            <a:off x="1919536" y="2791936"/>
            <a:ext cx="8352928" cy="1569660"/>
          </a:xfrm>
          <a:prstGeom prst="rect">
            <a:avLst/>
          </a:prstGeom>
          <a:noFill/>
        </p:spPr>
        <p:txBody>
          <a:bodyPr wrap="square" rtlCol="0">
            <a:spAutoFit/>
          </a:bodyPr>
          <a:lstStyle/>
          <a:p>
            <a:pPr algn="ctr"/>
            <a:r>
              <a:rPr lang="da-DK" sz="9600" dirty="0">
                <a:solidFill>
                  <a:srgbClr val="C00000"/>
                </a:solidFill>
                <a:latin typeface="Arial" panose="020B0604020202020204" pitchFamily="34" charset="0"/>
                <a:cs typeface="Arial" panose="020B0604020202020204" pitchFamily="34" charset="0"/>
              </a:rPr>
              <a:t>Informatik</a:t>
            </a:r>
          </a:p>
        </p:txBody>
      </p:sp>
      <p:grpSp>
        <p:nvGrpSpPr>
          <p:cNvPr id="5" name="Group 4"/>
          <p:cNvGrpSpPr/>
          <p:nvPr/>
        </p:nvGrpSpPr>
        <p:grpSpPr>
          <a:xfrm>
            <a:off x="1919536" y="2535842"/>
            <a:ext cx="8352928" cy="2056294"/>
            <a:chOff x="395536" y="2668850"/>
            <a:chExt cx="8352928" cy="2056294"/>
          </a:xfrm>
        </p:grpSpPr>
        <p:sp>
          <p:nvSpPr>
            <p:cNvPr id="32" name="Rectangle 31"/>
            <p:cNvSpPr/>
            <p:nvPr/>
          </p:nvSpPr>
          <p:spPr bwMode="auto">
            <a:xfrm>
              <a:off x="395536" y="2708920"/>
              <a:ext cx="8352928" cy="2016224"/>
            </a:xfrm>
            <a:prstGeom prst="rect">
              <a:avLst/>
            </a:prstGeom>
            <a:solidFill>
              <a:schemeClr val="bg1">
                <a:alpha val="75000"/>
              </a:schemeClr>
            </a:solidFill>
            <a:ln w="9525" cap="flat" cmpd="sng" algn="ctr">
              <a:solidFill>
                <a:srgbClr val="A50021"/>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GB" sz="2000" dirty="0">
                <a:solidFill>
                  <a:srgbClr val="A50021"/>
                </a:solidFill>
                <a:latin typeface="Arial" panose="020B0604020202020204" pitchFamily="34" charset="0"/>
                <a:cs typeface="Arial" panose="020B0604020202020204" pitchFamily="34" charset="0"/>
              </a:endParaRPr>
            </a:p>
          </p:txBody>
        </p:sp>
        <p:grpSp>
          <p:nvGrpSpPr>
            <p:cNvPr id="3" name="Group 2"/>
            <p:cNvGrpSpPr/>
            <p:nvPr/>
          </p:nvGrpSpPr>
          <p:grpSpPr>
            <a:xfrm>
              <a:off x="547567" y="2668850"/>
              <a:ext cx="7835614" cy="1953508"/>
              <a:chOff x="547567" y="2668850"/>
              <a:chExt cx="7835614" cy="1953508"/>
            </a:xfrm>
          </p:grpSpPr>
          <p:sp>
            <p:nvSpPr>
              <p:cNvPr id="30" name="TextBox 29"/>
              <p:cNvSpPr txBox="1"/>
              <p:nvPr/>
            </p:nvSpPr>
            <p:spPr>
              <a:xfrm>
                <a:off x="4829702" y="4253026"/>
                <a:ext cx="1043877"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Kinesisk</a:t>
                </a:r>
              </a:p>
            </p:txBody>
          </p:sp>
          <p:grpSp>
            <p:nvGrpSpPr>
              <p:cNvPr id="21" name="Group 20"/>
              <p:cNvGrpSpPr/>
              <p:nvPr/>
            </p:nvGrpSpPr>
            <p:grpSpPr>
              <a:xfrm>
                <a:off x="547567" y="2668850"/>
                <a:ext cx="7835614" cy="1953508"/>
                <a:chOff x="691583" y="2668850"/>
                <a:chExt cx="7835614" cy="1953508"/>
              </a:xfrm>
            </p:grpSpPr>
            <p:sp>
              <p:nvSpPr>
                <p:cNvPr id="4" name="TextBox 3"/>
                <p:cNvSpPr txBox="1"/>
                <p:nvPr/>
              </p:nvSpPr>
              <p:spPr>
                <a:xfrm>
                  <a:off x="691583" y="4149080"/>
                  <a:ext cx="966932"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Historie</a:t>
                  </a:r>
                </a:p>
              </p:txBody>
            </p:sp>
            <p:sp>
              <p:nvSpPr>
                <p:cNvPr id="13" name="TextBox 12"/>
                <p:cNvSpPr txBox="1"/>
                <p:nvPr/>
              </p:nvSpPr>
              <p:spPr>
                <a:xfrm>
                  <a:off x="1803392" y="4077072"/>
                  <a:ext cx="723275"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Fysik</a:t>
                  </a:r>
                </a:p>
              </p:txBody>
            </p:sp>
            <p:sp>
              <p:nvSpPr>
                <p:cNvPr id="14" name="TextBox 13"/>
                <p:cNvSpPr txBox="1"/>
                <p:nvPr/>
              </p:nvSpPr>
              <p:spPr>
                <a:xfrm>
                  <a:off x="5995632" y="3933056"/>
                  <a:ext cx="710451"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Kemi</a:t>
                  </a:r>
                </a:p>
              </p:txBody>
            </p:sp>
            <p:sp>
              <p:nvSpPr>
                <p:cNvPr id="15" name="TextBox 14"/>
                <p:cNvSpPr txBox="1"/>
                <p:nvPr/>
              </p:nvSpPr>
              <p:spPr>
                <a:xfrm>
                  <a:off x="2251764" y="3284984"/>
                  <a:ext cx="2262159"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Samfundsvidenskab</a:t>
                  </a:r>
                </a:p>
              </p:txBody>
            </p:sp>
            <p:sp>
              <p:nvSpPr>
                <p:cNvPr id="16" name="TextBox 15"/>
                <p:cNvSpPr txBox="1"/>
                <p:nvPr/>
              </p:nvSpPr>
              <p:spPr>
                <a:xfrm>
                  <a:off x="2751217" y="4181018"/>
                  <a:ext cx="1890262"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Oldtidskundskab</a:t>
                  </a:r>
                </a:p>
              </p:txBody>
            </p:sp>
            <p:sp>
              <p:nvSpPr>
                <p:cNvPr id="17" name="TextBox 16"/>
                <p:cNvSpPr txBox="1"/>
                <p:nvPr/>
              </p:nvSpPr>
              <p:spPr>
                <a:xfrm>
                  <a:off x="2856386" y="2884874"/>
                  <a:ext cx="787395"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Musik</a:t>
                  </a:r>
                </a:p>
              </p:txBody>
            </p:sp>
            <p:sp>
              <p:nvSpPr>
                <p:cNvPr id="18" name="TextBox 17"/>
                <p:cNvSpPr txBox="1"/>
                <p:nvPr/>
              </p:nvSpPr>
              <p:spPr>
                <a:xfrm>
                  <a:off x="4887398" y="3775682"/>
                  <a:ext cx="877163"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Biologi</a:t>
                  </a:r>
                </a:p>
              </p:txBody>
            </p:sp>
            <p:sp>
              <p:nvSpPr>
                <p:cNvPr id="19" name="TextBox 18"/>
                <p:cNvSpPr txBox="1"/>
                <p:nvPr/>
              </p:nvSpPr>
              <p:spPr>
                <a:xfrm>
                  <a:off x="908516" y="3645024"/>
                  <a:ext cx="979756"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Geologi</a:t>
                  </a:r>
                </a:p>
              </p:txBody>
            </p:sp>
            <p:sp>
              <p:nvSpPr>
                <p:cNvPr id="20" name="TextBox 19"/>
                <p:cNvSpPr txBox="1"/>
                <p:nvPr/>
              </p:nvSpPr>
              <p:spPr>
                <a:xfrm>
                  <a:off x="4735703" y="2852936"/>
                  <a:ext cx="1300356"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Billedkunst</a:t>
                  </a:r>
                </a:p>
              </p:txBody>
            </p:sp>
            <p:sp>
              <p:nvSpPr>
                <p:cNvPr id="23" name="TextBox 22"/>
                <p:cNvSpPr txBox="1"/>
                <p:nvPr/>
              </p:nvSpPr>
              <p:spPr>
                <a:xfrm>
                  <a:off x="4893914" y="3316922"/>
                  <a:ext cx="1005404"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Engelsk</a:t>
                  </a:r>
                </a:p>
              </p:txBody>
            </p:sp>
            <p:sp>
              <p:nvSpPr>
                <p:cNvPr id="24" name="TextBox 23"/>
                <p:cNvSpPr txBox="1"/>
                <p:nvPr/>
              </p:nvSpPr>
              <p:spPr>
                <a:xfrm>
                  <a:off x="7283756" y="3775682"/>
                  <a:ext cx="1031051"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Literatur</a:t>
                  </a:r>
                </a:p>
              </p:txBody>
            </p:sp>
            <p:sp>
              <p:nvSpPr>
                <p:cNvPr id="25" name="TextBox 24"/>
                <p:cNvSpPr txBox="1"/>
                <p:nvPr/>
              </p:nvSpPr>
              <p:spPr>
                <a:xfrm>
                  <a:off x="2251841" y="3717032"/>
                  <a:ext cx="1197764"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Marketing</a:t>
                  </a:r>
                </a:p>
              </p:txBody>
            </p:sp>
            <p:sp>
              <p:nvSpPr>
                <p:cNvPr id="26" name="TextBox 25"/>
                <p:cNvSpPr txBox="1"/>
                <p:nvPr/>
              </p:nvSpPr>
              <p:spPr>
                <a:xfrm>
                  <a:off x="6982181" y="4253026"/>
                  <a:ext cx="1441420"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Bioteknologi</a:t>
                  </a:r>
                </a:p>
              </p:txBody>
            </p:sp>
            <p:sp>
              <p:nvSpPr>
                <p:cNvPr id="27" name="TextBox 26"/>
                <p:cNvSpPr txBox="1"/>
                <p:nvPr/>
              </p:nvSpPr>
              <p:spPr>
                <a:xfrm>
                  <a:off x="6318881" y="3388930"/>
                  <a:ext cx="1172117"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Psykologi</a:t>
                  </a:r>
                </a:p>
              </p:txBody>
            </p:sp>
            <p:sp>
              <p:nvSpPr>
                <p:cNvPr id="28" name="TextBox 27"/>
                <p:cNvSpPr txBox="1"/>
                <p:nvPr/>
              </p:nvSpPr>
              <p:spPr>
                <a:xfrm>
                  <a:off x="1942222" y="2780928"/>
                  <a:ext cx="659219"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Tysk</a:t>
                  </a:r>
                </a:p>
              </p:txBody>
            </p:sp>
            <p:sp>
              <p:nvSpPr>
                <p:cNvPr id="29" name="TextBox 28"/>
                <p:cNvSpPr txBox="1"/>
                <p:nvPr/>
              </p:nvSpPr>
              <p:spPr>
                <a:xfrm>
                  <a:off x="3957535" y="2668850"/>
                  <a:ext cx="377026" cy="369332"/>
                </a:xfrm>
                <a:prstGeom prst="rect">
                  <a:avLst/>
                </a:prstGeom>
                <a:noFill/>
              </p:spPr>
              <p:txBody>
                <a:bodyPr wrap="none" rtlCol="0">
                  <a:spAutoFit/>
                </a:bodyPr>
                <a:lstStyle/>
                <a:p>
                  <a:r>
                    <a:rPr lang="da-DK" dirty="0">
                      <a:solidFill>
                        <a:srgbClr val="000066"/>
                      </a:solidFill>
                      <a:latin typeface="Arial" panose="020B0604020202020204" pitchFamily="34" charset="0"/>
                      <a:cs typeface="Arial" panose="020B0604020202020204" pitchFamily="34" charset="0"/>
                    </a:rPr>
                    <a:t>...</a:t>
                  </a:r>
                </a:p>
              </p:txBody>
            </p:sp>
            <p:sp>
              <p:nvSpPr>
                <p:cNvPr id="31" name="TextBox 30"/>
                <p:cNvSpPr txBox="1"/>
                <p:nvPr/>
              </p:nvSpPr>
              <p:spPr>
                <a:xfrm>
                  <a:off x="726065" y="2846609"/>
                  <a:ext cx="915636"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Filosofi</a:t>
                  </a:r>
                </a:p>
              </p:txBody>
            </p:sp>
            <p:sp>
              <p:nvSpPr>
                <p:cNvPr id="33" name="TextBox 32"/>
                <p:cNvSpPr txBox="1"/>
                <p:nvPr/>
              </p:nvSpPr>
              <p:spPr>
                <a:xfrm>
                  <a:off x="3696092" y="3780908"/>
                  <a:ext cx="954108"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Spansk</a:t>
                  </a:r>
                </a:p>
              </p:txBody>
            </p:sp>
            <p:sp>
              <p:nvSpPr>
                <p:cNvPr id="34" name="TextBox 33"/>
                <p:cNvSpPr txBox="1"/>
                <p:nvPr/>
              </p:nvSpPr>
              <p:spPr>
                <a:xfrm>
                  <a:off x="6296120" y="2924944"/>
                  <a:ext cx="902811"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Design</a:t>
                  </a:r>
                </a:p>
              </p:txBody>
            </p:sp>
            <p:sp>
              <p:nvSpPr>
                <p:cNvPr id="35" name="TextBox 34"/>
                <p:cNvSpPr txBox="1"/>
                <p:nvPr/>
              </p:nvSpPr>
              <p:spPr>
                <a:xfrm>
                  <a:off x="7457672" y="2996952"/>
                  <a:ext cx="1069525"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Geografi</a:t>
                  </a:r>
                </a:p>
              </p:txBody>
            </p:sp>
            <p:sp>
              <p:nvSpPr>
                <p:cNvPr id="40" name="TextBox 39"/>
                <p:cNvSpPr txBox="1"/>
                <p:nvPr/>
              </p:nvSpPr>
              <p:spPr>
                <a:xfrm>
                  <a:off x="1241883" y="3212976"/>
                  <a:ext cx="1107997" cy="369332"/>
                </a:xfrm>
                <a:prstGeom prst="rect">
                  <a:avLst/>
                </a:prstGeom>
                <a:noFill/>
              </p:spPr>
              <p:txBody>
                <a:bodyPr wrap="none" rtlCol="0">
                  <a:spAutoFit/>
                </a:bodyPr>
                <a:lstStyle/>
                <a:p>
                  <a:pPr algn="ctr"/>
                  <a:r>
                    <a:rPr lang="da-DK">
                      <a:solidFill>
                        <a:srgbClr val="000066"/>
                      </a:solidFill>
                      <a:latin typeface="Arial" panose="020B0604020202020204" pitchFamily="34" charset="0"/>
                      <a:cs typeface="Arial" panose="020B0604020202020204" pitchFamily="34" charset="0"/>
                    </a:rPr>
                    <a:t>Økonomi</a:t>
                  </a:r>
                </a:p>
              </p:txBody>
            </p:sp>
          </p:grpSp>
        </p:grpSp>
      </p:grpSp>
      <p:sp>
        <p:nvSpPr>
          <p:cNvPr id="36" name="TextBox 35">
            <a:extLst>
              <a:ext uri="{FF2B5EF4-FFF2-40B4-BE49-F238E27FC236}">
                <a16:creationId xmlns:a16="http://schemas.microsoft.com/office/drawing/2014/main" id="{59EB7955-A317-4C4F-AF44-283DD11111DC}"/>
              </a:ext>
            </a:extLst>
          </p:cNvPr>
          <p:cNvSpPr txBox="1"/>
          <p:nvPr/>
        </p:nvSpPr>
        <p:spPr>
          <a:xfrm>
            <a:off x="2620321" y="4730879"/>
            <a:ext cx="1277914" cy="584775"/>
          </a:xfrm>
          <a:prstGeom prst="rect">
            <a:avLst/>
          </a:prstGeom>
          <a:noFill/>
        </p:spPr>
        <p:txBody>
          <a:bodyPr wrap="none" rtlCol="0">
            <a:spAutoFit/>
          </a:bodyPr>
          <a:lstStyle/>
          <a:p>
            <a:pPr algn="ctr"/>
            <a:r>
              <a:rPr lang="en-GB" sz="3200" dirty="0">
                <a:solidFill>
                  <a:srgbClr val="A50021"/>
                </a:solidFill>
                <a:latin typeface="Arial" panose="020B0604020202020204" pitchFamily="34" charset="0"/>
              </a:rPr>
              <a:t>Sprog</a:t>
            </a:r>
          </a:p>
        </p:txBody>
      </p:sp>
    </p:spTree>
    <p:extLst>
      <p:ext uri="{BB962C8B-B14F-4D97-AF65-F5344CB8AC3E}">
        <p14:creationId xmlns:p14="http://schemas.microsoft.com/office/powerpoint/2010/main" val="24412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9FB48D-B76A-A846-A576-269913865055}"/>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16354"/>
            <a:ext cx="3672408" cy="2625014"/>
          </a:xfrm>
          <a:prstGeom prst="rect">
            <a:avLst/>
          </a:prstGeom>
        </p:spPr>
      </p:pic>
      <p:sp>
        <p:nvSpPr>
          <p:cNvPr id="12" name="Rectangle 11"/>
          <p:cNvSpPr/>
          <p:nvPr/>
        </p:nvSpPr>
        <p:spPr bwMode="auto">
          <a:xfrm>
            <a:off x="1883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pic>
        <p:nvPicPr>
          <p:cNvPr id="2" name="Picture 1"/>
          <p:cNvPicPr>
            <a:picLocks noChangeAspect="1"/>
          </p:cNvPicPr>
          <p:nvPr/>
        </p:nvPicPr>
        <p:blipFill>
          <a:blip r:embed="rId4"/>
          <a:stretch>
            <a:fillRect/>
          </a:stretch>
        </p:blipFill>
        <p:spPr>
          <a:xfrm>
            <a:off x="2711625" y="1850573"/>
            <a:ext cx="2018065" cy="1513549"/>
          </a:xfrm>
          <a:prstGeom prst="rect">
            <a:avLst/>
          </a:prstGeom>
        </p:spPr>
      </p:pic>
      <p:sp>
        <p:nvSpPr>
          <p:cNvPr id="11" name="TextBox 10"/>
          <p:cNvSpPr txBox="1"/>
          <p:nvPr/>
        </p:nvSpPr>
        <p:spPr>
          <a:xfrm>
            <a:off x="2798696" y="1318281"/>
            <a:ext cx="1856983"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1. Talesprog</a:t>
            </a:r>
          </a:p>
        </p:txBody>
      </p:sp>
      <p:sp>
        <p:nvSpPr>
          <p:cNvPr id="13" name="TextBox 12"/>
          <p:cNvSpPr txBox="1"/>
          <p:nvPr/>
        </p:nvSpPr>
        <p:spPr>
          <a:xfrm>
            <a:off x="6891182" y="1318281"/>
            <a:ext cx="1997663"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2. Skriftsprog</a:t>
            </a:r>
          </a:p>
        </p:txBody>
      </p:sp>
      <p:sp>
        <p:nvSpPr>
          <p:cNvPr id="14" name="TextBox 13"/>
          <p:cNvSpPr txBox="1"/>
          <p:nvPr/>
        </p:nvSpPr>
        <p:spPr>
          <a:xfrm>
            <a:off x="2242526" y="3744126"/>
            <a:ext cx="2956259"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3. Matematisk sprog</a:t>
            </a:r>
          </a:p>
        </p:txBody>
      </p:sp>
      <p:sp>
        <p:nvSpPr>
          <p:cNvPr id="15" name="TextBox 14"/>
          <p:cNvSpPr txBox="1"/>
          <p:nvPr/>
        </p:nvSpPr>
        <p:spPr>
          <a:xfrm>
            <a:off x="6204809" y="3744125"/>
            <a:ext cx="3454793" cy="461665"/>
          </a:xfrm>
          <a:prstGeom prst="rect">
            <a:avLst/>
          </a:prstGeom>
          <a:noFill/>
        </p:spPr>
        <p:txBody>
          <a:bodyPr wrap="none" rtlCol="0">
            <a:spAutoFit/>
          </a:bodyPr>
          <a:lstStyle/>
          <a:p>
            <a:pPr algn="ctr"/>
            <a:r>
              <a:rPr lang="da-DK" sz="2400" dirty="0">
                <a:solidFill>
                  <a:schemeClr val="bg1">
                    <a:lumMod val="75000"/>
                  </a:schemeClr>
                </a:solidFill>
                <a:latin typeface="Arial" panose="020B0604020202020204" pitchFamily="34" charset="0"/>
                <a:ea typeface="ＭＳ Ｐゴシック" charset="-128"/>
                <a:cs typeface="Arial" panose="020B0604020202020204" pitchFamily="34" charset="0"/>
              </a:rPr>
              <a:t>4. Computationelt sprog</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092" y="4328901"/>
            <a:ext cx="3143127" cy="1584176"/>
          </a:xfrm>
          <a:prstGeom prst="rect">
            <a:avLst/>
          </a:prstGeom>
        </p:spPr>
      </p:pic>
      <p:sp>
        <p:nvSpPr>
          <p:cNvPr id="18" name="TextBox 17"/>
          <p:cNvSpPr txBox="1"/>
          <p:nvPr/>
        </p:nvSpPr>
        <p:spPr>
          <a:xfrm>
            <a:off x="2063553" y="5898759"/>
            <a:ext cx="3312367" cy="584775"/>
          </a:xfrm>
          <a:prstGeom prst="rect">
            <a:avLst/>
          </a:prstGeom>
          <a:noFill/>
        </p:spPr>
        <p:txBody>
          <a:bodyPr wrap="square" rtlCol="0">
            <a:spAutoFit/>
          </a:bodyPr>
          <a:lstStyle/>
          <a:p>
            <a:pPr algn="ctr"/>
            <a:r>
              <a:rPr lang="da-DK" sz="1600" dirty="0">
                <a:solidFill>
                  <a:schemeClr val="bg1">
                    <a:lumMod val="75000"/>
                  </a:schemeClr>
                </a:solidFill>
                <a:latin typeface="Arial" panose="020B0604020202020204" pitchFamily="34" charset="0"/>
                <a:ea typeface="ＭＳ Ｐゴシック" charset="-128"/>
                <a:cs typeface="Arial" panose="020B0604020202020204" pitchFamily="34" charset="0"/>
              </a:rPr>
              <a:t>=</a:t>
            </a:r>
          </a:p>
          <a:p>
            <a:pPr algn="ctr"/>
            <a:r>
              <a:rPr lang="da-DK" sz="800" dirty="0">
                <a:solidFill>
                  <a:schemeClr val="bg1">
                    <a:lumMod val="75000"/>
                  </a:schemeClr>
                </a:solidFill>
                <a:latin typeface="Arial" panose="020B0604020202020204" pitchFamily="34" charset="0"/>
                <a:ea typeface="ＭＳ Ｐゴシック" charset="-128"/>
                <a:cs typeface="Arial" panose="020B0604020202020204" pitchFamily="34" charset="0"/>
              </a:rPr>
              <a:t>Det tog menneskeheden 150 år at blive enige om tegnet for lighed</a:t>
            </a:r>
          </a:p>
          <a:p>
            <a:pPr algn="ctr"/>
            <a:r>
              <a:rPr lang="da-DK" sz="800" dirty="0">
                <a:solidFill>
                  <a:schemeClr val="bg1">
                    <a:lumMod val="75000"/>
                  </a:schemeClr>
                </a:solidFill>
                <a:latin typeface="Arial" panose="020B0604020202020204" pitchFamily="34" charset="0"/>
                <a:ea typeface="ＭＳ Ｐゴシック" charset="-128"/>
                <a:cs typeface="Arial" panose="020B0604020202020204" pitchFamily="34" charset="0"/>
              </a:rPr>
              <a:t>(1557 - 1700)</a:t>
            </a:r>
          </a:p>
        </p:txBody>
      </p:sp>
      <p:sp>
        <p:nvSpPr>
          <p:cNvPr id="19" name="TextBox 18"/>
          <p:cNvSpPr txBox="1"/>
          <p:nvPr/>
        </p:nvSpPr>
        <p:spPr>
          <a:xfrm>
            <a:off x="1883258" y="332657"/>
            <a:ext cx="8461215" cy="646331"/>
          </a:xfrm>
          <a:prstGeom prst="rect">
            <a:avLst/>
          </a:prstGeom>
          <a:noFill/>
        </p:spPr>
        <p:txBody>
          <a:bodyPr wrap="square" rtlCol="0">
            <a:spAutoFit/>
          </a:bodyPr>
          <a:lstStyle/>
          <a:p>
            <a:pPr algn="ctr"/>
            <a:r>
              <a:rPr lang="da-DK" sz="3600" b="1" dirty="0">
                <a:solidFill>
                  <a:schemeClr val="bg1">
                    <a:lumMod val="75000"/>
                  </a:schemeClr>
                </a:solidFill>
                <a:latin typeface="Arial" panose="020B0604020202020204" pitchFamily="34" charset="0"/>
                <a:cs typeface="Arial" panose="020B0604020202020204" pitchFamily="34" charset="0"/>
              </a:rPr>
              <a:t>Informatik/CT – et nyt sprog</a:t>
            </a:r>
          </a:p>
        </p:txBody>
      </p:sp>
      <p:pic>
        <p:nvPicPr>
          <p:cNvPr id="3" name="Picture 2">
            <a:extLst>
              <a:ext uri="{FF2B5EF4-FFF2-40B4-BE49-F238E27FC236}">
                <a16:creationId xmlns:a16="http://schemas.microsoft.com/office/drawing/2014/main" id="{B77C11D0-E910-9A48-A572-B9A3B3C99980}"/>
              </a:ext>
            </a:extLst>
          </p:cNvPr>
          <p:cNvPicPr>
            <a:picLocks noChangeAspect="1"/>
          </p:cNvPicPr>
          <p:nvPr/>
        </p:nvPicPr>
        <p:blipFill>
          <a:blip r:embed="rId6"/>
          <a:stretch>
            <a:fillRect/>
          </a:stretch>
        </p:blipFill>
        <p:spPr>
          <a:xfrm>
            <a:off x="6587678" y="1850572"/>
            <a:ext cx="2604667" cy="1578428"/>
          </a:xfrm>
          <a:prstGeom prst="rect">
            <a:avLst/>
          </a:prstGeom>
        </p:spPr>
      </p:pic>
    </p:spTree>
    <p:extLst>
      <p:ext uri="{BB962C8B-B14F-4D97-AF65-F5344CB8AC3E}">
        <p14:creationId xmlns:p14="http://schemas.microsoft.com/office/powerpoint/2010/main" val="2373699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C3D26-CB95-FC48-A8CD-FFADC50BC807}"/>
              </a:ext>
            </a:extLst>
          </p:cNvPr>
          <p:cNvSpPr>
            <a:spLocks noGrp="1"/>
          </p:cNvSpPr>
          <p:nvPr>
            <p:ph type="title"/>
          </p:nvPr>
        </p:nvSpPr>
        <p:spPr>
          <a:xfrm>
            <a:off x="838200" y="227109"/>
            <a:ext cx="10515600" cy="1325563"/>
          </a:xfrm>
        </p:spPr>
        <p:txBody>
          <a:bodyPr>
            <a:normAutofit/>
          </a:bodyPr>
          <a:lstStyle/>
          <a:p>
            <a:r>
              <a:rPr lang="en-DK" dirty="0"/>
              <a:t>CT i gymnasiefag</a:t>
            </a:r>
            <a:endParaRPr lang="en-DK" sz="2400" dirty="0"/>
          </a:p>
        </p:txBody>
      </p:sp>
      <p:pic>
        <p:nvPicPr>
          <p:cNvPr id="18" name="Picture 17">
            <a:hlinkClick r:id="rId3"/>
            <a:extLst>
              <a:ext uri="{FF2B5EF4-FFF2-40B4-BE49-F238E27FC236}">
                <a16:creationId xmlns:a16="http://schemas.microsoft.com/office/drawing/2014/main" id="{8AB4E1A3-6043-8744-97E2-B26EC6517028}"/>
              </a:ext>
            </a:extLst>
          </p:cNvPr>
          <p:cNvPicPr>
            <a:picLocks noChangeAspect="1"/>
          </p:cNvPicPr>
          <p:nvPr/>
        </p:nvPicPr>
        <p:blipFill>
          <a:blip r:embed="rId4"/>
          <a:stretch>
            <a:fillRect/>
          </a:stretch>
        </p:blipFill>
        <p:spPr>
          <a:xfrm>
            <a:off x="8891717" y="1550756"/>
            <a:ext cx="2154816" cy="1883680"/>
          </a:xfrm>
          <a:prstGeom prst="rect">
            <a:avLst/>
          </a:prstGeom>
        </p:spPr>
      </p:pic>
      <p:sp>
        <p:nvSpPr>
          <p:cNvPr id="25" name="TextBox 24">
            <a:extLst>
              <a:ext uri="{FF2B5EF4-FFF2-40B4-BE49-F238E27FC236}">
                <a16:creationId xmlns:a16="http://schemas.microsoft.com/office/drawing/2014/main" id="{006F61E3-0A47-D041-8E8F-7138372287A5}"/>
              </a:ext>
            </a:extLst>
          </p:cNvPr>
          <p:cNvSpPr txBox="1"/>
          <p:nvPr/>
        </p:nvSpPr>
        <p:spPr>
          <a:xfrm>
            <a:off x="9032008" y="3523968"/>
            <a:ext cx="1874232"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Data expeditions @ KU</a:t>
            </a:r>
          </a:p>
          <a:p>
            <a:pPr algn="ctr"/>
            <a:r>
              <a:rPr lang="en-DK" sz="1200" dirty="0">
                <a:solidFill>
                  <a:schemeClr val="accent1">
                    <a:lumMod val="75000"/>
                  </a:schemeClr>
                </a:solidFill>
                <a:latin typeface="Arial" panose="020B0604020202020204" pitchFamily="34" charset="0"/>
                <a:cs typeface="Arial" panose="020B0604020202020204" pitchFamily="34" charset="0"/>
              </a:rPr>
              <a:t>Novo Nordisk Fonden</a:t>
            </a:r>
          </a:p>
          <a:p>
            <a:pPr algn="ctr"/>
            <a:r>
              <a:rPr lang="en-DK" sz="1200" dirty="0">
                <a:solidFill>
                  <a:schemeClr val="accent1">
                    <a:lumMod val="75000"/>
                  </a:schemeClr>
                </a:solidFill>
                <a:latin typeface="Arial" panose="020B0604020202020204" pitchFamily="34" charset="0"/>
                <a:cs typeface="Arial" panose="020B0604020202020204" pitchFamily="34" charset="0"/>
              </a:rPr>
              <a:t>6 mio. kr.</a:t>
            </a:r>
          </a:p>
        </p:txBody>
      </p:sp>
      <p:pic>
        <p:nvPicPr>
          <p:cNvPr id="26" name="Picture 25">
            <a:hlinkClick r:id="rId5"/>
            <a:extLst>
              <a:ext uri="{FF2B5EF4-FFF2-40B4-BE49-F238E27FC236}">
                <a16:creationId xmlns:a16="http://schemas.microsoft.com/office/drawing/2014/main" id="{D1E58F4E-4397-C94A-9243-F650E8A9E0BA}"/>
              </a:ext>
            </a:extLst>
          </p:cNvPr>
          <p:cNvPicPr>
            <a:picLocks noChangeAspect="1"/>
          </p:cNvPicPr>
          <p:nvPr/>
        </p:nvPicPr>
        <p:blipFill>
          <a:blip r:embed="rId6"/>
          <a:stretch>
            <a:fillRect/>
          </a:stretch>
        </p:blipFill>
        <p:spPr>
          <a:xfrm>
            <a:off x="952022" y="1767141"/>
            <a:ext cx="1572624" cy="1695102"/>
          </a:xfrm>
          <a:prstGeom prst="rect">
            <a:avLst/>
          </a:prstGeom>
        </p:spPr>
      </p:pic>
      <p:pic>
        <p:nvPicPr>
          <p:cNvPr id="28" name="Picture 27">
            <a:hlinkClick r:id="rId7"/>
            <a:extLst>
              <a:ext uri="{FF2B5EF4-FFF2-40B4-BE49-F238E27FC236}">
                <a16:creationId xmlns:a16="http://schemas.microsoft.com/office/drawing/2014/main" id="{98ABBCBD-3341-5E4E-ACA2-394F9BD783A8}"/>
              </a:ext>
            </a:extLst>
          </p:cNvPr>
          <p:cNvPicPr>
            <a:picLocks noChangeAspect="1"/>
          </p:cNvPicPr>
          <p:nvPr/>
        </p:nvPicPr>
        <p:blipFill>
          <a:blip r:embed="rId8"/>
          <a:stretch>
            <a:fillRect/>
          </a:stretch>
        </p:blipFill>
        <p:spPr>
          <a:xfrm>
            <a:off x="2856150" y="1762188"/>
            <a:ext cx="1658495" cy="1694549"/>
          </a:xfrm>
          <a:prstGeom prst="rect">
            <a:avLst/>
          </a:prstGeom>
        </p:spPr>
      </p:pic>
      <p:pic>
        <p:nvPicPr>
          <p:cNvPr id="30" name="Picture 29">
            <a:hlinkClick r:id="rId9"/>
            <a:extLst>
              <a:ext uri="{FF2B5EF4-FFF2-40B4-BE49-F238E27FC236}">
                <a16:creationId xmlns:a16="http://schemas.microsoft.com/office/drawing/2014/main" id="{D200D7D7-18E7-0648-A4CF-7D12F9239D1F}"/>
              </a:ext>
            </a:extLst>
          </p:cNvPr>
          <p:cNvPicPr>
            <a:picLocks noChangeAspect="1"/>
          </p:cNvPicPr>
          <p:nvPr/>
        </p:nvPicPr>
        <p:blipFill>
          <a:blip r:embed="rId10"/>
          <a:stretch>
            <a:fillRect/>
          </a:stretch>
        </p:blipFill>
        <p:spPr>
          <a:xfrm>
            <a:off x="4877292" y="1755791"/>
            <a:ext cx="1461888" cy="1689596"/>
          </a:xfrm>
          <a:prstGeom prst="rect">
            <a:avLst/>
          </a:prstGeom>
        </p:spPr>
      </p:pic>
      <p:pic>
        <p:nvPicPr>
          <p:cNvPr id="32" name="Picture 31">
            <a:hlinkClick r:id="rId11"/>
            <a:extLst>
              <a:ext uri="{FF2B5EF4-FFF2-40B4-BE49-F238E27FC236}">
                <a16:creationId xmlns:a16="http://schemas.microsoft.com/office/drawing/2014/main" id="{7E488335-D8DC-A249-A2E2-ED9BD73D6DBC}"/>
              </a:ext>
            </a:extLst>
          </p:cNvPr>
          <p:cNvPicPr>
            <a:picLocks noChangeAspect="1"/>
          </p:cNvPicPr>
          <p:nvPr/>
        </p:nvPicPr>
        <p:blipFill>
          <a:blip r:embed="rId12"/>
          <a:stretch>
            <a:fillRect/>
          </a:stretch>
        </p:blipFill>
        <p:spPr>
          <a:xfrm>
            <a:off x="6681118" y="1745120"/>
            <a:ext cx="1868661" cy="1689316"/>
          </a:xfrm>
          <a:prstGeom prst="rect">
            <a:avLst/>
          </a:prstGeom>
        </p:spPr>
      </p:pic>
      <p:sp>
        <p:nvSpPr>
          <p:cNvPr id="33" name="TextBox 32">
            <a:extLst>
              <a:ext uri="{FF2B5EF4-FFF2-40B4-BE49-F238E27FC236}">
                <a16:creationId xmlns:a16="http://schemas.microsoft.com/office/drawing/2014/main" id="{755C84E7-37A1-2242-9531-3C131DC101E1}"/>
              </a:ext>
            </a:extLst>
          </p:cNvPr>
          <p:cNvSpPr txBox="1"/>
          <p:nvPr/>
        </p:nvSpPr>
        <p:spPr>
          <a:xfrm>
            <a:off x="983158" y="3539432"/>
            <a:ext cx="1510350"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gymnasiefag</a:t>
            </a:r>
          </a:p>
          <a:p>
            <a:pPr algn="ctr"/>
            <a:r>
              <a:rPr lang="en-DK" sz="1200" dirty="0">
                <a:solidFill>
                  <a:schemeClr val="accent1">
                    <a:lumMod val="75000"/>
                  </a:schemeClr>
                </a:solidFill>
                <a:latin typeface="Arial" panose="020B0604020202020204" pitchFamily="34" charset="0"/>
                <a:cs typeface="Arial" panose="020B0604020202020204" pitchFamily="34" charset="0"/>
              </a:rPr>
              <a:t>Region Midtjylland</a:t>
            </a:r>
          </a:p>
          <a:p>
            <a:pPr algn="ctr"/>
            <a:r>
              <a:rPr lang="en-DK" sz="1200" dirty="0">
                <a:solidFill>
                  <a:schemeClr val="accent1">
                    <a:lumMod val="75000"/>
                  </a:schemeClr>
                </a:solidFill>
                <a:latin typeface="Arial" panose="020B0604020202020204" pitchFamily="34" charset="0"/>
                <a:cs typeface="Arial" panose="020B0604020202020204" pitchFamily="34" charset="0"/>
              </a:rPr>
              <a:t>0,5 mio. kr.</a:t>
            </a:r>
          </a:p>
        </p:txBody>
      </p:sp>
      <p:sp>
        <p:nvSpPr>
          <p:cNvPr id="34" name="TextBox 33">
            <a:extLst>
              <a:ext uri="{FF2B5EF4-FFF2-40B4-BE49-F238E27FC236}">
                <a16:creationId xmlns:a16="http://schemas.microsoft.com/office/drawing/2014/main" id="{D99A7988-32DE-544D-98E2-07596435132D}"/>
              </a:ext>
            </a:extLst>
          </p:cNvPr>
          <p:cNvSpPr txBox="1"/>
          <p:nvPr/>
        </p:nvSpPr>
        <p:spPr>
          <a:xfrm>
            <a:off x="2969499" y="3543666"/>
            <a:ext cx="1431802" cy="830997"/>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mat og nat</a:t>
            </a:r>
          </a:p>
          <a:p>
            <a:pPr algn="ctr"/>
            <a:r>
              <a:rPr lang="en-DK" sz="1200" dirty="0">
                <a:solidFill>
                  <a:schemeClr val="accent1">
                    <a:lumMod val="75000"/>
                  </a:schemeClr>
                </a:solidFill>
                <a:latin typeface="Arial" panose="020B0604020202020204" pitchFamily="34" charset="0"/>
                <a:cs typeface="Arial" panose="020B0604020202020204" pitchFamily="34" charset="0"/>
              </a:rPr>
              <a:t>VILLUM FONDEN</a:t>
            </a:r>
          </a:p>
          <a:p>
            <a:pPr algn="ctr"/>
            <a:r>
              <a:rPr lang="en-DK" sz="1200" dirty="0">
                <a:solidFill>
                  <a:schemeClr val="accent1">
                    <a:lumMod val="75000"/>
                  </a:schemeClr>
                </a:solidFill>
                <a:latin typeface="Arial" panose="020B0604020202020204" pitchFamily="34" charset="0"/>
                <a:cs typeface="Arial" panose="020B0604020202020204" pitchFamily="34" charset="0"/>
              </a:rPr>
              <a:t>3,15 mio. kr.</a:t>
            </a:r>
          </a:p>
          <a:p>
            <a:pPr algn="ctr"/>
            <a:r>
              <a:rPr lang="en-DK" sz="1200" dirty="0">
                <a:solidFill>
                  <a:schemeClr val="accent1">
                    <a:lumMod val="75000"/>
                  </a:schemeClr>
                </a:solidFill>
                <a:latin typeface="Arial" panose="020B0604020202020204" pitchFamily="34" charset="0"/>
                <a:cs typeface="Arial" panose="020B0604020202020204" pitchFamily="34" charset="0"/>
              </a:rPr>
              <a:t>I alt 7,75 mio. kr.</a:t>
            </a:r>
          </a:p>
        </p:txBody>
      </p:sp>
      <p:sp>
        <p:nvSpPr>
          <p:cNvPr id="35" name="TextBox 34">
            <a:extLst>
              <a:ext uri="{FF2B5EF4-FFF2-40B4-BE49-F238E27FC236}">
                <a16:creationId xmlns:a16="http://schemas.microsoft.com/office/drawing/2014/main" id="{A24C1F82-26CD-1D41-AA91-0FE07AC98996}"/>
              </a:ext>
            </a:extLst>
          </p:cNvPr>
          <p:cNvSpPr txBox="1"/>
          <p:nvPr/>
        </p:nvSpPr>
        <p:spPr>
          <a:xfrm>
            <a:off x="4730907" y="3539432"/>
            <a:ext cx="1724575"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hum og samf</a:t>
            </a:r>
          </a:p>
          <a:p>
            <a:pPr algn="ctr"/>
            <a:r>
              <a:rPr lang="en-DK" sz="1200" dirty="0">
                <a:solidFill>
                  <a:schemeClr val="accent1">
                    <a:lumMod val="75000"/>
                  </a:schemeClr>
                </a:solidFill>
                <a:latin typeface="Arial" panose="020B0604020202020204" pitchFamily="34" charset="0"/>
                <a:cs typeface="Arial" panose="020B0604020202020204" pitchFamily="34" charset="0"/>
              </a:rPr>
              <a:t>Midtjysk Teknologipagt</a:t>
            </a:r>
          </a:p>
          <a:p>
            <a:pPr algn="ctr"/>
            <a:r>
              <a:rPr lang="en-DK" sz="1200" dirty="0">
                <a:solidFill>
                  <a:schemeClr val="accent1">
                    <a:lumMod val="75000"/>
                  </a:schemeClr>
                </a:solidFill>
                <a:latin typeface="Arial" panose="020B0604020202020204" pitchFamily="34" charset="0"/>
                <a:cs typeface="Arial" panose="020B0604020202020204" pitchFamily="34" charset="0"/>
              </a:rPr>
              <a:t>2,2 mio. kr.</a:t>
            </a:r>
          </a:p>
        </p:txBody>
      </p:sp>
      <p:sp>
        <p:nvSpPr>
          <p:cNvPr id="36" name="TextBox 35">
            <a:extLst>
              <a:ext uri="{FF2B5EF4-FFF2-40B4-BE49-F238E27FC236}">
                <a16:creationId xmlns:a16="http://schemas.microsoft.com/office/drawing/2014/main" id="{E622A4A1-C8B3-1242-BCD3-6C0BC56E8C84}"/>
              </a:ext>
            </a:extLst>
          </p:cNvPr>
          <p:cNvSpPr txBox="1"/>
          <p:nvPr/>
        </p:nvSpPr>
        <p:spPr>
          <a:xfrm>
            <a:off x="6754822" y="3519608"/>
            <a:ext cx="1724575" cy="646331"/>
          </a:xfrm>
          <a:prstGeom prst="rect">
            <a:avLst/>
          </a:prstGeom>
          <a:noFill/>
        </p:spPr>
        <p:txBody>
          <a:bodyPr wrap="none" rtlCol="0">
            <a:spAutoFit/>
          </a:bodyPr>
          <a:lstStyle/>
          <a:p>
            <a:pPr algn="ctr"/>
            <a:r>
              <a:rPr lang="en-DK" sz="1200" b="1" dirty="0">
                <a:solidFill>
                  <a:schemeClr val="accent1">
                    <a:lumMod val="75000"/>
                  </a:schemeClr>
                </a:solidFill>
                <a:latin typeface="Arial" panose="020B0604020202020204" pitchFamily="34" charset="0"/>
                <a:cs typeface="Arial" panose="020B0604020202020204" pitchFamily="34" charset="0"/>
              </a:rPr>
              <a:t>CT i hum og samf</a:t>
            </a:r>
          </a:p>
          <a:p>
            <a:pPr algn="ctr"/>
            <a:r>
              <a:rPr lang="en-DK" sz="1200" dirty="0">
                <a:solidFill>
                  <a:schemeClr val="accent1">
                    <a:lumMod val="75000"/>
                  </a:schemeClr>
                </a:solidFill>
                <a:latin typeface="Arial" panose="020B0604020202020204" pitchFamily="34" charset="0"/>
                <a:cs typeface="Arial" panose="020B0604020202020204" pitchFamily="34" charset="0"/>
              </a:rPr>
              <a:t>Midtjysk Teknologipagt</a:t>
            </a:r>
          </a:p>
          <a:p>
            <a:pPr algn="ctr"/>
            <a:r>
              <a:rPr lang="en-DK" sz="1200" dirty="0">
                <a:solidFill>
                  <a:schemeClr val="accent1">
                    <a:lumMod val="75000"/>
                  </a:schemeClr>
                </a:solidFill>
                <a:latin typeface="Arial" panose="020B0604020202020204" pitchFamily="34" charset="0"/>
                <a:cs typeface="Arial" panose="020B0604020202020204" pitchFamily="34" charset="0"/>
              </a:rPr>
              <a:t>0,6 mio. kr.</a:t>
            </a:r>
          </a:p>
        </p:txBody>
      </p:sp>
      <p:sp>
        <p:nvSpPr>
          <p:cNvPr id="20" name="TextBox 19">
            <a:extLst>
              <a:ext uri="{FF2B5EF4-FFF2-40B4-BE49-F238E27FC236}">
                <a16:creationId xmlns:a16="http://schemas.microsoft.com/office/drawing/2014/main" id="{1E8A76BA-7D60-E246-8A55-19125CB5B917}"/>
              </a:ext>
            </a:extLst>
          </p:cNvPr>
          <p:cNvSpPr txBox="1"/>
          <p:nvPr/>
        </p:nvSpPr>
        <p:spPr>
          <a:xfrm>
            <a:off x="1476081" y="1476994"/>
            <a:ext cx="524503"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2017</a:t>
            </a:r>
          </a:p>
        </p:txBody>
      </p:sp>
      <p:sp>
        <p:nvSpPr>
          <p:cNvPr id="21" name="TextBox 20">
            <a:extLst>
              <a:ext uri="{FF2B5EF4-FFF2-40B4-BE49-F238E27FC236}">
                <a16:creationId xmlns:a16="http://schemas.microsoft.com/office/drawing/2014/main" id="{266092AC-9356-E447-8A1A-D5D2297362F1}"/>
              </a:ext>
            </a:extLst>
          </p:cNvPr>
          <p:cNvSpPr txBox="1"/>
          <p:nvPr/>
        </p:nvSpPr>
        <p:spPr>
          <a:xfrm>
            <a:off x="3227580" y="1476994"/>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2018-2020</a:t>
            </a:r>
          </a:p>
        </p:txBody>
      </p:sp>
      <p:sp>
        <p:nvSpPr>
          <p:cNvPr id="27" name="TextBox 26">
            <a:extLst>
              <a:ext uri="{FF2B5EF4-FFF2-40B4-BE49-F238E27FC236}">
                <a16:creationId xmlns:a16="http://schemas.microsoft.com/office/drawing/2014/main" id="{33F01FB3-F9F2-A94A-B257-B779E0CE6A2C}"/>
              </a:ext>
            </a:extLst>
          </p:cNvPr>
          <p:cNvSpPr txBox="1"/>
          <p:nvPr/>
        </p:nvSpPr>
        <p:spPr>
          <a:xfrm>
            <a:off x="5150420" y="1468121"/>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2018-2020</a:t>
            </a:r>
          </a:p>
        </p:txBody>
      </p:sp>
      <p:sp>
        <p:nvSpPr>
          <p:cNvPr id="29" name="TextBox 28">
            <a:extLst>
              <a:ext uri="{FF2B5EF4-FFF2-40B4-BE49-F238E27FC236}">
                <a16:creationId xmlns:a16="http://schemas.microsoft.com/office/drawing/2014/main" id="{BC93453F-6A29-1E4A-A26A-1B1C8F1648C4}"/>
              </a:ext>
            </a:extLst>
          </p:cNvPr>
          <p:cNvSpPr txBox="1"/>
          <p:nvPr/>
        </p:nvSpPr>
        <p:spPr>
          <a:xfrm>
            <a:off x="7155331" y="1457169"/>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2019-2021</a:t>
            </a:r>
          </a:p>
        </p:txBody>
      </p:sp>
      <p:sp>
        <p:nvSpPr>
          <p:cNvPr id="31" name="TextBox 30">
            <a:extLst>
              <a:ext uri="{FF2B5EF4-FFF2-40B4-BE49-F238E27FC236}">
                <a16:creationId xmlns:a16="http://schemas.microsoft.com/office/drawing/2014/main" id="{54AD9729-9AC8-BE45-AB03-37B2B26AB5C6}"/>
              </a:ext>
            </a:extLst>
          </p:cNvPr>
          <p:cNvSpPr txBox="1"/>
          <p:nvPr/>
        </p:nvSpPr>
        <p:spPr>
          <a:xfrm>
            <a:off x="9511308" y="1461035"/>
            <a:ext cx="915635" cy="276999"/>
          </a:xfrm>
          <a:prstGeom prst="rect">
            <a:avLst/>
          </a:prstGeom>
          <a:noFill/>
        </p:spPr>
        <p:txBody>
          <a:bodyPr wrap="none" rtlCol="0">
            <a:spAutoFit/>
          </a:bodyPr>
          <a:lstStyle/>
          <a:p>
            <a:pPr algn="ctr"/>
            <a:r>
              <a:rPr lang="en-DK" sz="1200" dirty="0">
                <a:solidFill>
                  <a:schemeClr val="accent1">
                    <a:lumMod val="75000"/>
                  </a:schemeClr>
                </a:solidFill>
                <a:latin typeface="Arial" panose="020B0604020202020204" pitchFamily="34" charset="0"/>
                <a:cs typeface="Arial" panose="020B0604020202020204" pitchFamily="34" charset="0"/>
              </a:rPr>
              <a:t>2020-2024</a:t>
            </a:r>
          </a:p>
        </p:txBody>
      </p:sp>
      <p:sp>
        <p:nvSpPr>
          <p:cNvPr id="3" name="TextBox 2">
            <a:extLst>
              <a:ext uri="{FF2B5EF4-FFF2-40B4-BE49-F238E27FC236}">
                <a16:creationId xmlns:a16="http://schemas.microsoft.com/office/drawing/2014/main" id="{78BF2D7C-79BE-9544-A164-4F35A4024C69}"/>
              </a:ext>
            </a:extLst>
          </p:cNvPr>
          <p:cNvSpPr txBox="1"/>
          <p:nvPr/>
        </p:nvSpPr>
        <p:spPr>
          <a:xfrm>
            <a:off x="11287175" y="2323319"/>
            <a:ext cx="389850" cy="338554"/>
          </a:xfrm>
          <a:prstGeom prst="rect">
            <a:avLst/>
          </a:prstGeom>
          <a:noFill/>
        </p:spPr>
        <p:txBody>
          <a:bodyPr wrap="none" rtlCol="0">
            <a:spAutoFit/>
          </a:bodyPr>
          <a:lstStyle/>
          <a:p>
            <a:r>
              <a:rPr lang="en-DK" sz="1600" dirty="0">
                <a:solidFill>
                  <a:schemeClr val="accent1">
                    <a:lumMod val="75000"/>
                  </a:schemeClr>
                </a:solidFill>
                <a:latin typeface="Arial" panose="020B0604020202020204" pitchFamily="34" charset="0"/>
                <a:cs typeface="Arial" panose="020B0604020202020204" pitchFamily="34" charset="0"/>
              </a:rPr>
              <a:t>…</a:t>
            </a:r>
          </a:p>
        </p:txBody>
      </p:sp>
      <p:pic>
        <p:nvPicPr>
          <p:cNvPr id="40" name="Picture 39">
            <a:hlinkClick r:id="rId13"/>
            <a:extLst>
              <a:ext uri="{FF2B5EF4-FFF2-40B4-BE49-F238E27FC236}">
                <a16:creationId xmlns:a16="http://schemas.microsoft.com/office/drawing/2014/main" id="{850168BB-82BA-C441-B889-C7D9FDAE5D5F}"/>
              </a:ext>
            </a:extLst>
          </p:cNvPr>
          <p:cNvPicPr>
            <a:picLocks noChangeAspect="1"/>
          </p:cNvPicPr>
          <p:nvPr/>
        </p:nvPicPr>
        <p:blipFill>
          <a:blip r:embed="rId14"/>
          <a:stretch>
            <a:fillRect/>
          </a:stretch>
        </p:blipFill>
        <p:spPr>
          <a:xfrm>
            <a:off x="10898635" y="145561"/>
            <a:ext cx="1167713" cy="1167713"/>
          </a:xfrm>
          <a:prstGeom prst="rect">
            <a:avLst/>
          </a:prstGeom>
        </p:spPr>
      </p:pic>
      <p:pic>
        <p:nvPicPr>
          <p:cNvPr id="41" name="Picture 40">
            <a:hlinkClick r:id="rId15"/>
            <a:extLst>
              <a:ext uri="{FF2B5EF4-FFF2-40B4-BE49-F238E27FC236}">
                <a16:creationId xmlns:a16="http://schemas.microsoft.com/office/drawing/2014/main" id="{B6DD1A90-C0A4-7647-99A4-3859378D03AE}"/>
              </a:ext>
            </a:extLst>
          </p:cNvPr>
          <p:cNvPicPr>
            <a:picLocks noChangeAspect="1"/>
          </p:cNvPicPr>
          <p:nvPr/>
        </p:nvPicPr>
        <p:blipFill>
          <a:blip r:embed="rId16"/>
          <a:stretch>
            <a:fillRect/>
          </a:stretch>
        </p:blipFill>
        <p:spPr>
          <a:xfrm>
            <a:off x="952022" y="4374663"/>
            <a:ext cx="1470122" cy="2079850"/>
          </a:xfrm>
          <a:prstGeom prst="rect">
            <a:avLst/>
          </a:prstGeom>
        </p:spPr>
      </p:pic>
      <p:pic>
        <p:nvPicPr>
          <p:cNvPr id="42" name="Picture 41">
            <a:hlinkClick r:id="rId17"/>
            <a:extLst>
              <a:ext uri="{FF2B5EF4-FFF2-40B4-BE49-F238E27FC236}">
                <a16:creationId xmlns:a16="http://schemas.microsoft.com/office/drawing/2014/main" id="{B1AEE81A-994D-714F-92C8-794B501976E4}"/>
              </a:ext>
            </a:extLst>
          </p:cNvPr>
          <p:cNvPicPr>
            <a:picLocks noChangeAspect="1"/>
          </p:cNvPicPr>
          <p:nvPr/>
        </p:nvPicPr>
        <p:blipFill>
          <a:blip r:embed="rId18"/>
          <a:stretch>
            <a:fillRect/>
          </a:stretch>
        </p:blipFill>
        <p:spPr>
          <a:xfrm>
            <a:off x="2644682" y="4953327"/>
            <a:ext cx="5056632" cy="1109060"/>
          </a:xfrm>
          <a:prstGeom prst="rect">
            <a:avLst/>
          </a:prstGeom>
          <a:ln>
            <a:solidFill>
              <a:srgbClr val="00B050"/>
            </a:solidFill>
          </a:ln>
        </p:spPr>
      </p:pic>
      <p:sp>
        <p:nvSpPr>
          <p:cNvPr id="43" name="TextBox 42">
            <a:hlinkClick r:id="rId17"/>
            <a:extLst>
              <a:ext uri="{FF2B5EF4-FFF2-40B4-BE49-F238E27FC236}">
                <a16:creationId xmlns:a16="http://schemas.microsoft.com/office/drawing/2014/main" id="{1DC7A53F-9A6F-7044-A5FE-91A60B292AA7}"/>
              </a:ext>
            </a:extLst>
          </p:cNvPr>
          <p:cNvSpPr txBox="1"/>
          <p:nvPr/>
        </p:nvSpPr>
        <p:spPr>
          <a:xfrm>
            <a:off x="2868849" y="4972912"/>
            <a:ext cx="4305346" cy="276999"/>
          </a:xfrm>
          <a:prstGeom prst="rect">
            <a:avLst/>
          </a:prstGeom>
          <a:noFill/>
        </p:spPr>
        <p:txBody>
          <a:bodyPr wrap="none" rtlCol="0">
            <a:spAutoFit/>
          </a:bodyPr>
          <a:lstStyle/>
          <a:p>
            <a:r>
              <a:rPr lang="en-DK" sz="1200" dirty="0">
                <a:solidFill>
                  <a:srgbClr val="C00000"/>
                </a:solidFill>
                <a:latin typeface="Arial" panose="020B0604020202020204" pitchFamily="34" charset="0"/>
                <a:cs typeface="Arial" panose="020B0604020202020204" pitchFamily="34" charset="0"/>
              </a:rPr>
              <a:t>Læs om CTiMNAT i LMFK-bladet, februar 2020, i alt 21 sider</a:t>
            </a:r>
          </a:p>
        </p:txBody>
      </p:sp>
      <p:pic>
        <p:nvPicPr>
          <p:cNvPr id="44" name="Picture 43">
            <a:hlinkClick r:id="rId19"/>
            <a:extLst>
              <a:ext uri="{FF2B5EF4-FFF2-40B4-BE49-F238E27FC236}">
                <a16:creationId xmlns:a16="http://schemas.microsoft.com/office/drawing/2014/main" id="{03ED2BE9-A692-F048-8D39-A0F1B59F5CD4}"/>
              </a:ext>
            </a:extLst>
          </p:cNvPr>
          <p:cNvPicPr>
            <a:picLocks noChangeAspect="1"/>
          </p:cNvPicPr>
          <p:nvPr/>
        </p:nvPicPr>
        <p:blipFill>
          <a:blip r:embed="rId20"/>
          <a:stretch>
            <a:fillRect/>
          </a:stretch>
        </p:blipFill>
        <p:spPr>
          <a:xfrm>
            <a:off x="7967097" y="4363706"/>
            <a:ext cx="3709928" cy="2086562"/>
          </a:xfrm>
          <a:prstGeom prst="rect">
            <a:avLst/>
          </a:prstGeom>
        </p:spPr>
      </p:pic>
    </p:spTree>
    <p:extLst>
      <p:ext uri="{BB962C8B-B14F-4D97-AF65-F5344CB8AC3E}">
        <p14:creationId xmlns:p14="http://schemas.microsoft.com/office/powerpoint/2010/main" val="320191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9E05C46-094A-F347-A74A-974D42E1B198}"/>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Rectangle 3"/>
          <p:cNvSpPr/>
          <p:nvPr/>
        </p:nvSpPr>
        <p:spPr bwMode="auto">
          <a:xfrm>
            <a:off x="1919536" y="836712"/>
            <a:ext cx="8352928" cy="260648"/>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dirty="0">
              <a:latin typeface="Arial" pitchFamily="-106" charset="0"/>
            </a:endParaRPr>
          </a:p>
        </p:txBody>
      </p:sp>
      <p:sp>
        <p:nvSpPr>
          <p:cNvPr id="2" name="TextBox 1">
            <a:extLst>
              <a:ext uri="{FF2B5EF4-FFF2-40B4-BE49-F238E27FC236}">
                <a16:creationId xmlns:a16="http://schemas.microsoft.com/office/drawing/2014/main" id="{F0F3F2E9-0526-1047-B532-62BDDF12FD0A}"/>
              </a:ext>
            </a:extLst>
          </p:cNvPr>
          <p:cNvSpPr txBox="1"/>
          <p:nvPr/>
        </p:nvSpPr>
        <p:spPr>
          <a:xfrm>
            <a:off x="2622990" y="2254220"/>
            <a:ext cx="2896947" cy="3046988"/>
          </a:xfrm>
          <a:prstGeom prst="rect">
            <a:avLst/>
          </a:prstGeom>
          <a:noFill/>
        </p:spPr>
        <p:txBody>
          <a:bodyPr wrap="none" rtlCol="0">
            <a:spAutoFit/>
          </a:bodyPr>
          <a:lstStyle/>
          <a:p>
            <a:r>
              <a:rPr lang="en-GB" sz="2400" dirty="0">
                <a:solidFill>
                  <a:schemeClr val="bg1">
                    <a:lumMod val="75000"/>
                  </a:schemeClr>
                </a:solidFill>
                <a:latin typeface="Arial" panose="020B0604020202020204" pitchFamily="34" charset="0"/>
                <a:cs typeface="Arial" panose="020B0604020202020204" pitchFamily="34" charset="0"/>
              </a:rPr>
              <a:t>It is indeed</a:t>
            </a:r>
          </a:p>
          <a:p>
            <a:r>
              <a:rPr lang="en-GB" sz="2400" dirty="0">
                <a:solidFill>
                  <a:schemeClr val="bg1">
                    <a:lumMod val="75000"/>
                  </a:schemeClr>
                </a:solidFill>
                <a:latin typeface="Arial" panose="020B0604020202020204" pitchFamily="34" charset="0"/>
                <a:cs typeface="Arial" panose="020B0604020202020204" pitchFamily="34" charset="0"/>
              </a:rPr>
              <a:t>too odd</a:t>
            </a:r>
          </a:p>
          <a:p>
            <a:r>
              <a:rPr lang="en-GB" sz="2400" dirty="0">
                <a:solidFill>
                  <a:schemeClr val="bg1">
                    <a:lumMod val="75000"/>
                  </a:schemeClr>
                </a:solidFill>
                <a:latin typeface="Arial" panose="020B0604020202020204" pitchFamily="34" charset="0"/>
                <a:cs typeface="Arial" panose="020B0604020202020204" pitchFamily="34" charset="0"/>
              </a:rPr>
              <a:t>    for words</a:t>
            </a:r>
          </a:p>
          <a:p>
            <a:r>
              <a:rPr lang="en-GB" sz="2400" dirty="0">
                <a:solidFill>
                  <a:schemeClr val="bg1">
                    <a:lumMod val="75000"/>
                  </a:schemeClr>
                </a:solidFill>
                <a:latin typeface="Arial" panose="020B0604020202020204" pitchFamily="34" charset="0"/>
                <a:cs typeface="Arial" panose="020B0604020202020204" pitchFamily="34" charset="0"/>
              </a:rPr>
              <a:t>that half's</a:t>
            </a:r>
          </a:p>
          <a:p>
            <a:r>
              <a:rPr lang="en-GB" sz="2400" dirty="0">
                <a:solidFill>
                  <a:schemeClr val="bg1">
                    <a:lumMod val="75000"/>
                  </a:schemeClr>
                </a:solidFill>
                <a:latin typeface="Arial" panose="020B0604020202020204" pitchFamily="34" charset="0"/>
                <a:cs typeface="Arial" panose="020B0604020202020204" pitchFamily="34" charset="0"/>
              </a:rPr>
              <a:t>three quarters</a:t>
            </a:r>
          </a:p>
          <a:p>
            <a:r>
              <a:rPr lang="en-GB" sz="2400" dirty="0">
                <a:solidFill>
                  <a:schemeClr val="bg1">
                    <a:lumMod val="75000"/>
                  </a:schemeClr>
                </a:solidFill>
                <a:latin typeface="Arial" panose="020B0604020202020204" pitchFamily="34" charset="0"/>
                <a:cs typeface="Arial" panose="020B0604020202020204" pitchFamily="34" charset="0"/>
              </a:rPr>
              <a:t>    of two thirds.</a:t>
            </a:r>
          </a:p>
          <a:p>
            <a:endParaRPr lang="en-GB" sz="2400" dirty="0">
              <a:solidFill>
                <a:schemeClr val="bg1">
                  <a:lumMod val="75000"/>
                </a:schemeClr>
              </a:solidFill>
              <a:latin typeface="Arial" panose="020B0604020202020204" pitchFamily="34" charset="0"/>
              <a:cs typeface="Arial" panose="020B0604020202020204" pitchFamily="34" charset="0"/>
            </a:endParaRPr>
          </a:p>
          <a:p>
            <a:r>
              <a:rPr lang="en-GB" sz="2400" dirty="0">
                <a:solidFill>
                  <a:schemeClr val="bg1">
                    <a:lumMod val="75000"/>
                  </a:schemeClr>
                </a:solidFill>
                <a:latin typeface="Arial" panose="020B0604020202020204" pitchFamily="34" charset="0"/>
                <a:cs typeface="Arial" panose="020B0604020202020204" pitchFamily="34" charset="0"/>
              </a:rPr>
              <a:t>               </a:t>
            </a:r>
            <a:r>
              <a:rPr lang="en-GB" sz="2400" i="1" dirty="0">
                <a:solidFill>
                  <a:schemeClr val="bg1">
                    <a:lumMod val="75000"/>
                  </a:schemeClr>
                </a:solidFill>
                <a:latin typeface="Arial" panose="020B0604020202020204" pitchFamily="34" charset="0"/>
                <a:cs typeface="Arial" panose="020B0604020202020204" pitchFamily="34" charset="0"/>
              </a:rPr>
              <a:t>- Piet Hein</a:t>
            </a:r>
          </a:p>
        </p:txBody>
      </p:sp>
      <p:sp>
        <p:nvSpPr>
          <p:cNvPr id="6" name="Rectangle 2">
            <a:extLst>
              <a:ext uri="{FF2B5EF4-FFF2-40B4-BE49-F238E27FC236}">
                <a16:creationId xmlns:a16="http://schemas.microsoft.com/office/drawing/2014/main" id="{A7CB45C7-625F-1240-8336-63C14C750828}"/>
              </a:ext>
            </a:extLst>
          </p:cNvPr>
          <p:cNvSpPr txBox="1">
            <a:spLocks noChangeArrowheads="1"/>
          </p:cNvSpPr>
          <p:nvPr/>
        </p:nvSpPr>
        <p:spPr bwMode="auto">
          <a:xfrm>
            <a:off x="1775520" y="332656"/>
            <a:ext cx="8640960"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000" b="0" dirty="0">
                <a:solidFill>
                  <a:schemeClr val="bg1">
                    <a:lumMod val="75000"/>
                  </a:schemeClr>
                </a:solidFill>
                <a:latin typeface="Arial" panose="020B0604020202020204" pitchFamily="34" charset="0"/>
                <a:ea typeface="ＭＳ Ｐゴシック" charset="-128"/>
                <a:cs typeface="Arial" panose="020B0604020202020204" pitchFamily="34" charset="0"/>
              </a:rPr>
              <a:t>Naturligt vs. matematisk sprog</a:t>
            </a:r>
          </a:p>
        </p:txBody>
      </p:sp>
      <p:pic>
        <p:nvPicPr>
          <p:cNvPr id="7" name="Picture 6" descr="Screen Shot 2018-04-04 at 09.47.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44" y="2708920"/>
            <a:ext cx="3153748" cy="1552930"/>
          </a:xfrm>
          <a:prstGeom prst="rect">
            <a:avLst/>
          </a:prstGeom>
        </p:spPr>
      </p:pic>
    </p:spTree>
    <p:extLst>
      <p:ext uri="{BB962C8B-B14F-4D97-AF65-F5344CB8AC3E}">
        <p14:creationId xmlns:p14="http://schemas.microsoft.com/office/powerpoint/2010/main" val="1003667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38DED1-A95C-5545-B106-C2121630DCBF}"/>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bwMode="auto">
          <a:xfrm>
            <a:off x="1847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en-US">
              <a:latin typeface="Arial" pitchFamily="-106" charset="0"/>
            </a:endParaRPr>
          </a:p>
        </p:txBody>
      </p:sp>
      <p:grpSp>
        <p:nvGrpSpPr>
          <p:cNvPr id="13" name="Group 12"/>
          <p:cNvGrpSpPr>
            <a:grpSpLocks noChangeAspect="1"/>
          </p:cNvGrpSpPr>
          <p:nvPr/>
        </p:nvGrpSpPr>
        <p:grpSpPr>
          <a:xfrm>
            <a:off x="2190674" y="1650474"/>
            <a:ext cx="3545286" cy="3168352"/>
            <a:chOff x="746154" y="1700808"/>
            <a:chExt cx="3545286" cy="316835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54" y="1700808"/>
              <a:ext cx="3545286" cy="31683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54" y="1700808"/>
              <a:ext cx="1440160" cy="135620"/>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231" y="4414788"/>
            <a:ext cx="4116965" cy="441775"/>
          </a:xfrm>
          <a:prstGeom prst="rect">
            <a:avLst/>
          </a:prstGeom>
        </p:spPr>
      </p:pic>
      <p:sp>
        <p:nvSpPr>
          <p:cNvPr id="14" name="Rectangle 13"/>
          <p:cNvSpPr/>
          <p:nvPr/>
        </p:nvSpPr>
        <p:spPr bwMode="auto">
          <a:xfrm>
            <a:off x="6096000" y="4293096"/>
            <a:ext cx="4248472" cy="2304256"/>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15" name="Rectangle 14"/>
          <p:cNvSpPr/>
          <p:nvPr/>
        </p:nvSpPr>
        <p:spPr bwMode="auto">
          <a:xfrm>
            <a:off x="1991547" y="1556792"/>
            <a:ext cx="3960169" cy="5040560"/>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20" name="TextBox 19">
            <a:extLst>
              <a:ext uri="{FF2B5EF4-FFF2-40B4-BE49-F238E27FC236}">
                <a16:creationId xmlns:a16="http://schemas.microsoft.com/office/drawing/2014/main" id="{8493FB32-7032-1349-8F29-2F7A389523B1}"/>
              </a:ext>
            </a:extLst>
          </p:cNvPr>
          <p:cNvSpPr txBox="1"/>
          <p:nvPr/>
        </p:nvSpPr>
        <p:spPr>
          <a:xfrm>
            <a:off x="2030768" y="5062333"/>
            <a:ext cx="3862917"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Stokastiske metoder, differentialligninger</a:t>
            </a:r>
          </a:p>
          <a:p>
            <a:pPr algn="ctr"/>
            <a:r>
              <a:rPr lang="da-DK" sz="1600" dirty="0">
                <a:solidFill>
                  <a:schemeClr val="bg1">
                    <a:lumMod val="75000"/>
                  </a:schemeClr>
                </a:solidFill>
                <a:latin typeface="Arial" panose="020B0604020202020204" pitchFamily="34" charset="0"/>
                <a:cs typeface="Arial" panose="020B0604020202020204" pitchFamily="34" charset="0"/>
              </a:rPr>
              <a:t>og mange andre "gode" sager</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40 sider ikke-triviel matematik</a:t>
            </a:r>
          </a:p>
        </p:txBody>
      </p:sp>
      <p:sp>
        <p:nvSpPr>
          <p:cNvPr id="21" name="TextBox 20">
            <a:extLst>
              <a:ext uri="{FF2B5EF4-FFF2-40B4-BE49-F238E27FC236}">
                <a16:creationId xmlns:a16="http://schemas.microsoft.com/office/drawing/2014/main" id="{EDD65354-247D-FA40-AD7A-83135BD4740E}"/>
              </a:ext>
            </a:extLst>
          </p:cNvPr>
          <p:cNvSpPr txBox="1"/>
          <p:nvPr/>
        </p:nvSpPr>
        <p:spPr>
          <a:xfrm>
            <a:off x="6528048" y="5068344"/>
            <a:ext cx="3377849"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Decentralt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Simpel lokal regel: (</a:t>
            </a:r>
            <a:r>
              <a:rPr lang="da-DK" sz="1600" dirty="0" err="1">
                <a:solidFill>
                  <a:schemeClr val="bg1">
                    <a:lumMod val="75000"/>
                  </a:schemeClr>
                </a:solidFill>
                <a:latin typeface="Arial" panose="020B0604020202020204" pitchFamily="34" charset="0"/>
                <a:cs typeface="Arial" panose="020B0604020202020204" pitchFamily="34" charset="0"/>
              </a:rPr>
              <a:t>a+b</a:t>
            </a:r>
            <a:r>
              <a:rPr lang="da-DK" sz="1600" dirty="0">
                <a:solidFill>
                  <a:schemeClr val="bg1">
                    <a:lumMod val="75000"/>
                  </a:schemeClr>
                </a:solidFill>
                <a:latin typeface="Arial" panose="020B0604020202020204" pitchFamily="34" charset="0"/>
                <a:cs typeface="Arial" panose="020B0604020202020204" pitchFamily="34" charset="0"/>
              </a:rPr>
              <a:t>) / 2</a:t>
            </a:r>
          </a:p>
          <a:p>
            <a:pPr algn="ctr"/>
            <a:r>
              <a:rPr lang="da-DK" sz="1600" dirty="0" err="1">
                <a:solidFill>
                  <a:schemeClr val="bg1">
                    <a:lumMod val="75000"/>
                  </a:schemeClr>
                </a:solidFill>
                <a:latin typeface="Arial" panose="020B0604020202020204" pitchFamily="34" charset="0"/>
                <a:cs typeface="Arial" panose="020B0604020202020204" pitchFamily="34" charset="0"/>
              </a:rPr>
              <a:t>Emergens</a:t>
            </a:r>
            <a:r>
              <a:rPr lang="da-DK" sz="1600" dirty="0">
                <a:solidFill>
                  <a:schemeClr val="bg1">
                    <a:lumMod val="75000"/>
                  </a:schemeClr>
                </a:solidFill>
                <a:latin typeface="Arial" panose="020B0604020202020204" pitchFamily="34" charset="0"/>
                <a:cs typeface="Arial" panose="020B0604020202020204" pitchFamily="34" charset="0"/>
              </a:rPr>
              <a:t> og dynamik "foræret"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Agentbaseret modellering (ABM)</a:t>
            </a:r>
          </a:p>
        </p:txBody>
      </p:sp>
      <p:sp>
        <p:nvSpPr>
          <p:cNvPr id="22" name="Rectangle 2">
            <a:extLst>
              <a:ext uri="{FF2B5EF4-FFF2-40B4-BE49-F238E27FC236}">
                <a16:creationId xmlns:a16="http://schemas.microsoft.com/office/drawing/2014/main" id="{C30ABBF7-FE74-F74E-9329-393FB4D30F62}"/>
              </a:ext>
            </a:extLst>
          </p:cNvPr>
          <p:cNvSpPr txBox="1">
            <a:spLocks noChangeArrowheads="1"/>
          </p:cNvSpPr>
          <p:nvPr/>
        </p:nvSpPr>
        <p:spPr bwMode="auto">
          <a:xfrm>
            <a:off x="1426053" y="309109"/>
            <a:ext cx="9339893"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000" b="0" dirty="0">
                <a:solidFill>
                  <a:schemeClr val="bg1">
                    <a:lumMod val="75000"/>
                  </a:schemeClr>
                </a:solidFill>
                <a:latin typeface="Arial" panose="020B0604020202020204" pitchFamily="34" charset="0"/>
                <a:ea typeface="ＭＳ Ｐゴシック" charset="-128"/>
                <a:cs typeface="Arial" panose="020B0604020202020204" pitchFamily="34" charset="0"/>
              </a:rPr>
              <a:t>Matematisk vs. computationelt sprog (1)</a:t>
            </a:r>
          </a:p>
        </p:txBody>
      </p:sp>
      <p:sp>
        <p:nvSpPr>
          <p:cNvPr id="3" name="TextBox 2">
            <a:extLst>
              <a:ext uri="{FF2B5EF4-FFF2-40B4-BE49-F238E27FC236}">
                <a16:creationId xmlns:a16="http://schemas.microsoft.com/office/drawing/2014/main" id="{200B4139-B69E-9347-8164-B829D409D6CE}"/>
              </a:ext>
            </a:extLst>
          </p:cNvPr>
          <p:cNvSpPr txBox="1"/>
          <p:nvPr/>
        </p:nvSpPr>
        <p:spPr>
          <a:xfrm>
            <a:off x="7347091" y="1489680"/>
            <a:ext cx="1708994" cy="461665"/>
          </a:xfrm>
          <a:prstGeom prst="rect">
            <a:avLst/>
          </a:prstGeom>
          <a:noFill/>
        </p:spPr>
        <p:txBody>
          <a:bodyPr wrap="none" rtlCol="0">
            <a:spAutoFit/>
          </a:bodyPr>
          <a:lstStyle/>
          <a:p>
            <a:pPr algn="ctr"/>
            <a:r>
              <a:rPr lang="en-DK" sz="2400" b="1" dirty="0">
                <a:solidFill>
                  <a:schemeClr val="bg1">
                    <a:lumMod val="95000"/>
                  </a:schemeClr>
                </a:solidFill>
              </a:rPr>
              <a:t>Bølgemodel</a:t>
            </a:r>
          </a:p>
        </p:txBody>
      </p:sp>
      <p:pic>
        <p:nvPicPr>
          <p:cNvPr id="23" name="Picture 22">
            <a:extLst>
              <a:ext uri="{FF2B5EF4-FFF2-40B4-BE49-F238E27FC236}">
                <a16:creationId xmlns:a16="http://schemas.microsoft.com/office/drawing/2014/main" id="{010C4BC9-E9F9-CC49-BD57-8BF8168085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008" y="2060851"/>
            <a:ext cx="4067160" cy="1751489"/>
          </a:xfrm>
          <a:prstGeom prst="rect">
            <a:avLst/>
          </a:prstGeom>
        </p:spPr>
      </p:pic>
      <p:pic>
        <p:nvPicPr>
          <p:cNvPr id="16" name="Picture 15">
            <a:hlinkClick r:id="rId7"/>
            <a:extLst>
              <a:ext uri="{FF2B5EF4-FFF2-40B4-BE49-F238E27FC236}">
                <a16:creationId xmlns:a16="http://schemas.microsoft.com/office/drawing/2014/main" id="{1FCE97BE-833A-8E41-9078-D22F5F566313}"/>
              </a:ext>
            </a:extLst>
          </p:cNvPr>
          <p:cNvPicPr>
            <a:picLocks noChangeAspect="1"/>
          </p:cNvPicPr>
          <p:nvPr/>
        </p:nvPicPr>
        <p:blipFill>
          <a:blip r:embed="rId8"/>
          <a:stretch>
            <a:fillRect/>
          </a:stretch>
        </p:blipFill>
        <p:spPr>
          <a:xfrm>
            <a:off x="10898635" y="145561"/>
            <a:ext cx="1167713" cy="1167713"/>
          </a:xfrm>
          <a:prstGeom prst="rect">
            <a:avLst/>
          </a:prstGeom>
        </p:spPr>
      </p:pic>
    </p:spTree>
    <p:extLst>
      <p:ext uri="{BB962C8B-B14F-4D97-AF65-F5344CB8AC3E}">
        <p14:creationId xmlns:p14="http://schemas.microsoft.com/office/powerpoint/2010/main" val="2825954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38DED1-A95C-5545-B106-C2121630DCBF}"/>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Rectangle 11"/>
          <p:cNvSpPr/>
          <p:nvPr/>
        </p:nvSpPr>
        <p:spPr bwMode="auto">
          <a:xfrm>
            <a:off x="1847257" y="260648"/>
            <a:ext cx="835292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en-US">
              <a:latin typeface="Arial" pitchFamily="-106" charset="0"/>
            </a:endParaRPr>
          </a:p>
        </p:txBody>
      </p:sp>
      <p:sp>
        <p:nvSpPr>
          <p:cNvPr id="14" name="Rectangle 13"/>
          <p:cNvSpPr/>
          <p:nvPr/>
        </p:nvSpPr>
        <p:spPr bwMode="auto">
          <a:xfrm>
            <a:off x="6096000" y="4293096"/>
            <a:ext cx="4248472" cy="2304256"/>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15" name="Rectangle 14"/>
          <p:cNvSpPr/>
          <p:nvPr/>
        </p:nvSpPr>
        <p:spPr bwMode="auto">
          <a:xfrm>
            <a:off x="1991547" y="1556792"/>
            <a:ext cx="3960169" cy="5040560"/>
          </a:xfrm>
          <a:prstGeom prst="rect">
            <a:avLst/>
          </a:prstGeom>
          <a:noFill/>
          <a:ln w="9525" cap="flat" cmpd="sng" algn="ctr">
            <a:solidFill>
              <a:schemeClr val="bg1">
                <a:lumMod val="75000"/>
              </a:schemeClr>
            </a:solid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endParaRPr lang="da-DK">
              <a:latin typeface="Arial" pitchFamily="-106" charset="0"/>
            </a:endParaRPr>
          </a:p>
        </p:txBody>
      </p:sp>
      <p:sp>
        <p:nvSpPr>
          <p:cNvPr id="20" name="TextBox 19">
            <a:extLst>
              <a:ext uri="{FF2B5EF4-FFF2-40B4-BE49-F238E27FC236}">
                <a16:creationId xmlns:a16="http://schemas.microsoft.com/office/drawing/2014/main" id="{8493FB32-7032-1349-8F29-2F7A389523B1}"/>
              </a:ext>
            </a:extLst>
          </p:cNvPr>
          <p:cNvSpPr txBox="1"/>
          <p:nvPr/>
        </p:nvSpPr>
        <p:spPr>
          <a:xfrm>
            <a:off x="2030768" y="5062333"/>
            <a:ext cx="3862917"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Stokastiske metoder, differentialligninger</a:t>
            </a:r>
          </a:p>
          <a:p>
            <a:pPr algn="ctr"/>
            <a:r>
              <a:rPr lang="da-DK" sz="1600" dirty="0">
                <a:solidFill>
                  <a:schemeClr val="bg1">
                    <a:lumMod val="75000"/>
                  </a:schemeClr>
                </a:solidFill>
                <a:latin typeface="Arial" panose="020B0604020202020204" pitchFamily="34" charset="0"/>
                <a:cs typeface="Arial" panose="020B0604020202020204" pitchFamily="34" charset="0"/>
              </a:rPr>
              <a:t>og mange andre "gode" sager</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25 sider ikke-triviel matematik</a:t>
            </a:r>
          </a:p>
        </p:txBody>
      </p:sp>
      <p:sp>
        <p:nvSpPr>
          <p:cNvPr id="21" name="TextBox 20">
            <a:extLst>
              <a:ext uri="{FF2B5EF4-FFF2-40B4-BE49-F238E27FC236}">
                <a16:creationId xmlns:a16="http://schemas.microsoft.com/office/drawing/2014/main" id="{EDD65354-247D-FA40-AD7A-83135BD4740E}"/>
              </a:ext>
            </a:extLst>
          </p:cNvPr>
          <p:cNvSpPr txBox="1"/>
          <p:nvPr/>
        </p:nvSpPr>
        <p:spPr>
          <a:xfrm>
            <a:off x="6528048" y="5068344"/>
            <a:ext cx="3377849" cy="1354217"/>
          </a:xfrm>
          <a:prstGeom prst="rect">
            <a:avLst/>
          </a:prstGeom>
          <a:noFill/>
        </p:spPr>
        <p:txBody>
          <a:bodyPr wrap="none" rtlCol="0">
            <a:spAutoFit/>
          </a:bodyPr>
          <a:lstStyle/>
          <a:p>
            <a:pPr algn="ctr"/>
            <a:r>
              <a:rPr lang="da-DK" b="1" dirty="0">
                <a:solidFill>
                  <a:schemeClr val="bg1">
                    <a:lumMod val="75000"/>
                  </a:schemeClr>
                </a:solidFill>
                <a:latin typeface="Arial" panose="020B0604020202020204" pitchFamily="34" charset="0"/>
                <a:cs typeface="Arial" panose="020B0604020202020204" pitchFamily="34" charset="0"/>
              </a:rPr>
              <a:t>Decentralt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dirty="0">
                <a:solidFill>
                  <a:schemeClr val="bg1">
                    <a:lumMod val="75000"/>
                  </a:schemeClr>
                </a:solidFill>
                <a:latin typeface="Arial" panose="020B0604020202020204" pitchFamily="34" charset="0"/>
                <a:cs typeface="Arial" panose="020B0604020202020204" pitchFamily="34" charset="0"/>
              </a:rPr>
              <a:t>Simpel lokal regel</a:t>
            </a:r>
          </a:p>
          <a:p>
            <a:pPr algn="ctr"/>
            <a:r>
              <a:rPr lang="da-DK" sz="1600" dirty="0" err="1">
                <a:solidFill>
                  <a:schemeClr val="bg1">
                    <a:lumMod val="75000"/>
                  </a:schemeClr>
                </a:solidFill>
                <a:latin typeface="Arial" panose="020B0604020202020204" pitchFamily="34" charset="0"/>
                <a:cs typeface="Arial" panose="020B0604020202020204" pitchFamily="34" charset="0"/>
              </a:rPr>
              <a:t>Emergens</a:t>
            </a:r>
            <a:r>
              <a:rPr lang="da-DK" sz="1600" dirty="0">
                <a:solidFill>
                  <a:schemeClr val="bg1">
                    <a:lumMod val="75000"/>
                  </a:schemeClr>
                </a:solidFill>
                <a:latin typeface="Arial" panose="020B0604020202020204" pitchFamily="34" charset="0"/>
                <a:cs typeface="Arial" panose="020B0604020202020204" pitchFamily="34" charset="0"/>
              </a:rPr>
              <a:t> og dynamik "foræret"</a:t>
            </a:r>
          </a:p>
          <a:p>
            <a:pPr algn="ctr"/>
            <a:endParaRPr lang="da-DK" sz="800" dirty="0">
              <a:solidFill>
                <a:schemeClr val="bg1">
                  <a:lumMod val="75000"/>
                </a:schemeClr>
              </a:solidFill>
              <a:latin typeface="Arial" panose="020B0604020202020204" pitchFamily="34" charset="0"/>
              <a:cs typeface="Arial" panose="020B0604020202020204" pitchFamily="34" charset="0"/>
            </a:endParaRPr>
          </a:p>
          <a:p>
            <a:pPr algn="ctr"/>
            <a:r>
              <a:rPr lang="da-DK" sz="1600" b="1" dirty="0">
                <a:solidFill>
                  <a:schemeClr val="bg1">
                    <a:lumMod val="95000"/>
                  </a:schemeClr>
                </a:solidFill>
                <a:latin typeface="Arial" panose="020B0604020202020204" pitchFamily="34" charset="0"/>
                <a:cs typeface="Arial" panose="020B0604020202020204" pitchFamily="34" charset="0"/>
              </a:rPr>
              <a:t>Agentbaseret modellering (ABM)</a:t>
            </a:r>
          </a:p>
        </p:txBody>
      </p:sp>
      <p:sp>
        <p:nvSpPr>
          <p:cNvPr id="22" name="Rectangle 2">
            <a:extLst>
              <a:ext uri="{FF2B5EF4-FFF2-40B4-BE49-F238E27FC236}">
                <a16:creationId xmlns:a16="http://schemas.microsoft.com/office/drawing/2014/main" id="{C30ABBF7-FE74-F74E-9329-393FB4D30F62}"/>
              </a:ext>
            </a:extLst>
          </p:cNvPr>
          <p:cNvSpPr txBox="1">
            <a:spLocks noChangeArrowheads="1"/>
          </p:cNvSpPr>
          <p:nvPr/>
        </p:nvSpPr>
        <p:spPr bwMode="auto">
          <a:xfrm>
            <a:off x="1426053" y="309109"/>
            <a:ext cx="9339893" cy="122413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000066"/>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3600" b="1">
                <a:solidFill>
                  <a:srgbClr val="000066"/>
                </a:solidFill>
                <a:latin typeface="Arial" pitchFamily="-106" charset="0"/>
                <a:ea typeface="ＭＳ Ｐゴシック" pitchFamily="-106" charset="-128"/>
                <a:cs typeface="ＭＳ Ｐゴシック" pitchFamily="-106" charset="-128"/>
              </a:defRPr>
            </a:lvl5pPr>
            <a:lvl6pPr marL="457200" algn="l" rtl="0" fontAlgn="base">
              <a:spcBef>
                <a:spcPct val="0"/>
              </a:spcBef>
              <a:spcAft>
                <a:spcPct val="0"/>
              </a:spcAft>
              <a:defRPr sz="3600" b="1">
                <a:solidFill>
                  <a:srgbClr val="000066"/>
                </a:solidFill>
                <a:latin typeface="Arial" pitchFamily="-106" charset="0"/>
              </a:defRPr>
            </a:lvl6pPr>
            <a:lvl7pPr marL="914400" algn="l" rtl="0" fontAlgn="base">
              <a:spcBef>
                <a:spcPct val="0"/>
              </a:spcBef>
              <a:spcAft>
                <a:spcPct val="0"/>
              </a:spcAft>
              <a:defRPr sz="3600" b="1">
                <a:solidFill>
                  <a:srgbClr val="000066"/>
                </a:solidFill>
                <a:latin typeface="Arial" pitchFamily="-106" charset="0"/>
              </a:defRPr>
            </a:lvl7pPr>
            <a:lvl8pPr marL="1371600" algn="l" rtl="0" fontAlgn="base">
              <a:spcBef>
                <a:spcPct val="0"/>
              </a:spcBef>
              <a:spcAft>
                <a:spcPct val="0"/>
              </a:spcAft>
              <a:defRPr sz="3600" b="1">
                <a:solidFill>
                  <a:srgbClr val="000066"/>
                </a:solidFill>
                <a:latin typeface="Arial" pitchFamily="-106" charset="0"/>
              </a:defRPr>
            </a:lvl8pPr>
            <a:lvl9pPr marL="1828800" algn="l" rtl="0" fontAlgn="base">
              <a:spcBef>
                <a:spcPct val="0"/>
              </a:spcBef>
              <a:spcAft>
                <a:spcPct val="0"/>
              </a:spcAft>
              <a:defRPr sz="3600" b="1">
                <a:solidFill>
                  <a:srgbClr val="000066"/>
                </a:solidFill>
                <a:latin typeface="Arial" pitchFamily="-106" charset="0"/>
              </a:defRPr>
            </a:lvl9pPr>
          </a:lstStyle>
          <a:p>
            <a:pPr algn="ctr" eaLnBrk="1" hangingPunct="1"/>
            <a:r>
              <a:rPr lang="da-DK" sz="4000" b="0" dirty="0">
                <a:solidFill>
                  <a:schemeClr val="bg1">
                    <a:lumMod val="75000"/>
                  </a:schemeClr>
                </a:solidFill>
                <a:latin typeface="Arial" panose="020B0604020202020204" pitchFamily="34" charset="0"/>
                <a:ea typeface="ＭＳ Ｐゴシック" charset="-128"/>
                <a:cs typeface="Arial" panose="020B0604020202020204" pitchFamily="34" charset="0"/>
              </a:rPr>
              <a:t>Matematisk vs. computationelt sprog (2)</a:t>
            </a:r>
          </a:p>
        </p:txBody>
      </p:sp>
      <p:pic>
        <p:nvPicPr>
          <p:cNvPr id="19" name="Picture 18">
            <a:hlinkClick r:id="rId3"/>
            <a:extLst>
              <a:ext uri="{FF2B5EF4-FFF2-40B4-BE49-F238E27FC236}">
                <a16:creationId xmlns:a16="http://schemas.microsoft.com/office/drawing/2014/main" id="{EDC97D61-5B62-6547-915D-87930D3E7358}"/>
              </a:ext>
            </a:extLst>
          </p:cNvPr>
          <p:cNvPicPr>
            <a:picLocks noChangeAspect="1"/>
          </p:cNvPicPr>
          <p:nvPr/>
        </p:nvPicPr>
        <p:blipFill>
          <a:blip r:embed="rId4"/>
          <a:stretch>
            <a:fillRect/>
          </a:stretch>
        </p:blipFill>
        <p:spPr>
          <a:xfrm>
            <a:off x="2190674" y="1663161"/>
            <a:ext cx="3545286" cy="3289000"/>
          </a:xfrm>
          <a:prstGeom prst="rect">
            <a:avLst/>
          </a:prstGeom>
        </p:spPr>
      </p:pic>
      <p:pic>
        <p:nvPicPr>
          <p:cNvPr id="23" name="Picture 22">
            <a:extLst>
              <a:ext uri="{FF2B5EF4-FFF2-40B4-BE49-F238E27FC236}">
                <a16:creationId xmlns:a16="http://schemas.microsoft.com/office/drawing/2014/main" id="{A3CDA0B7-2F1F-BC4C-A086-4A1FE66292CE}"/>
              </a:ext>
            </a:extLst>
          </p:cNvPr>
          <p:cNvPicPr>
            <a:picLocks noChangeAspect="1"/>
          </p:cNvPicPr>
          <p:nvPr/>
        </p:nvPicPr>
        <p:blipFill>
          <a:blip r:embed="rId5"/>
          <a:stretch>
            <a:fillRect/>
          </a:stretch>
        </p:blipFill>
        <p:spPr>
          <a:xfrm>
            <a:off x="6167135" y="4421980"/>
            <a:ext cx="4124484" cy="501812"/>
          </a:xfrm>
          <a:prstGeom prst="rect">
            <a:avLst/>
          </a:prstGeom>
        </p:spPr>
      </p:pic>
      <p:pic>
        <p:nvPicPr>
          <p:cNvPr id="25" name="Picture 24">
            <a:hlinkClick r:id="rId6"/>
            <a:extLst>
              <a:ext uri="{FF2B5EF4-FFF2-40B4-BE49-F238E27FC236}">
                <a16:creationId xmlns:a16="http://schemas.microsoft.com/office/drawing/2014/main" id="{CCDD71FA-1165-0544-9360-5F1A4D54B282}"/>
              </a:ext>
            </a:extLst>
          </p:cNvPr>
          <p:cNvPicPr>
            <a:picLocks noChangeAspect="1"/>
          </p:cNvPicPr>
          <p:nvPr/>
        </p:nvPicPr>
        <p:blipFill>
          <a:blip r:embed="rId7"/>
          <a:stretch>
            <a:fillRect/>
          </a:stretch>
        </p:blipFill>
        <p:spPr>
          <a:xfrm>
            <a:off x="9780189" y="3795497"/>
            <a:ext cx="2190143" cy="406523"/>
          </a:xfrm>
          <a:prstGeom prst="rect">
            <a:avLst/>
          </a:prstGeom>
        </p:spPr>
      </p:pic>
      <p:sp>
        <p:nvSpPr>
          <p:cNvPr id="26" name="TextBox 25">
            <a:extLst>
              <a:ext uri="{FF2B5EF4-FFF2-40B4-BE49-F238E27FC236}">
                <a16:creationId xmlns:a16="http://schemas.microsoft.com/office/drawing/2014/main" id="{DA9C46A3-3719-F541-8381-9520447DC917}"/>
              </a:ext>
            </a:extLst>
          </p:cNvPr>
          <p:cNvSpPr txBox="1"/>
          <p:nvPr/>
        </p:nvSpPr>
        <p:spPr>
          <a:xfrm>
            <a:off x="10900427" y="4205122"/>
            <a:ext cx="1166666" cy="276999"/>
          </a:xfrm>
          <a:prstGeom prst="rect">
            <a:avLst/>
          </a:prstGeom>
          <a:noFill/>
        </p:spPr>
        <p:txBody>
          <a:bodyPr wrap="none" rtlCol="0">
            <a:spAutoFit/>
          </a:bodyPr>
          <a:lstStyle/>
          <a:p>
            <a:r>
              <a:rPr lang="en-DK" sz="1200" dirty="0">
                <a:solidFill>
                  <a:schemeClr val="bg1">
                    <a:lumMod val="75000"/>
                  </a:schemeClr>
                </a:solidFill>
              </a:rPr>
              <a:t>March 14, 2020</a:t>
            </a:r>
          </a:p>
        </p:txBody>
      </p:sp>
      <p:sp>
        <p:nvSpPr>
          <p:cNvPr id="27" name="TextBox 26">
            <a:extLst>
              <a:ext uri="{FF2B5EF4-FFF2-40B4-BE49-F238E27FC236}">
                <a16:creationId xmlns:a16="http://schemas.microsoft.com/office/drawing/2014/main" id="{05E70411-6A30-7641-ACC6-3BF810F0D789}"/>
              </a:ext>
            </a:extLst>
          </p:cNvPr>
          <p:cNvSpPr txBox="1"/>
          <p:nvPr/>
        </p:nvSpPr>
        <p:spPr>
          <a:xfrm>
            <a:off x="7185125" y="1489680"/>
            <a:ext cx="2032929" cy="461665"/>
          </a:xfrm>
          <a:prstGeom prst="rect">
            <a:avLst/>
          </a:prstGeom>
          <a:noFill/>
        </p:spPr>
        <p:txBody>
          <a:bodyPr wrap="none" rtlCol="0">
            <a:spAutoFit/>
          </a:bodyPr>
          <a:lstStyle/>
          <a:p>
            <a:pPr algn="ctr"/>
            <a:r>
              <a:rPr lang="en-DK" sz="2400" b="1" dirty="0">
                <a:solidFill>
                  <a:schemeClr val="bg1">
                    <a:lumMod val="95000"/>
                  </a:schemeClr>
                </a:solidFill>
              </a:rPr>
              <a:t>Epidemimodel</a:t>
            </a:r>
          </a:p>
        </p:txBody>
      </p:sp>
      <p:pic>
        <p:nvPicPr>
          <p:cNvPr id="28" name="Picture 27">
            <a:hlinkClick r:id="rId8"/>
            <a:extLst>
              <a:ext uri="{FF2B5EF4-FFF2-40B4-BE49-F238E27FC236}">
                <a16:creationId xmlns:a16="http://schemas.microsoft.com/office/drawing/2014/main" id="{2C75C59C-2B0D-A54C-8180-436D1EB124C1}"/>
              </a:ext>
            </a:extLst>
          </p:cNvPr>
          <p:cNvPicPr>
            <a:picLocks noChangeAspect="1"/>
          </p:cNvPicPr>
          <p:nvPr/>
        </p:nvPicPr>
        <p:blipFill>
          <a:blip r:embed="rId9"/>
          <a:stretch>
            <a:fillRect/>
          </a:stretch>
        </p:blipFill>
        <p:spPr>
          <a:xfrm>
            <a:off x="7106518" y="2011878"/>
            <a:ext cx="2190142" cy="2190142"/>
          </a:xfrm>
          <a:prstGeom prst="rect">
            <a:avLst/>
          </a:prstGeom>
        </p:spPr>
      </p:pic>
      <p:pic>
        <p:nvPicPr>
          <p:cNvPr id="16" name="Picture 15">
            <a:hlinkClick r:id="rId10"/>
            <a:extLst>
              <a:ext uri="{FF2B5EF4-FFF2-40B4-BE49-F238E27FC236}">
                <a16:creationId xmlns:a16="http://schemas.microsoft.com/office/drawing/2014/main" id="{384673FC-8AAD-3341-A14A-AF5F9B08E493}"/>
              </a:ext>
            </a:extLst>
          </p:cNvPr>
          <p:cNvPicPr>
            <a:picLocks noChangeAspect="1"/>
          </p:cNvPicPr>
          <p:nvPr/>
        </p:nvPicPr>
        <p:blipFill>
          <a:blip r:embed="rId11"/>
          <a:stretch>
            <a:fillRect/>
          </a:stretch>
        </p:blipFill>
        <p:spPr>
          <a:xfrm>
            <a:off x="10898635" y="145561"/>
            <a:ext cx="1167713" cy="1167713"/>
          </a:xfrm>
          <a:prstGeom prst="rect">
            <a:avLst/>
          </a:prstGeom>
        </p:spPr>
      </p:pic>
    </p:spTree>
    <p:extLst>
      <p:ext uri="{BB962C8B-B14F-4D97-AF65-F5344CB8AC3E}">
        <p14:creationId xmlns:p14="http://schemas.microsoft.com/office/powerpoint/2010/main" val="61050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E1F71B-2532-4A46-BBC0-AB24F645C05E}"/>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Picture 5">
            <a:hlinkClick r:id="rId2"/>
            <a:extLst>
              <a:ext uri="{FF2B5EF4-FFF2-40B4-BE49-F238E27FC236}">
                <a16:creationId xmlns:a16="http://schemas.microsoft.com/office/drawing/2014/main" id="{CF91A80C-7428-8245-AC24-2BFD7FAD92D0}"/>
              </a:ext>
            </a:extLst>
          </p:cNvPr>
          <p:cNvPicPr>
            <a:picLocks noChangeAspect="1"/>
          </p:cNvPicPr>
          <p:nvPr/>
        </p:nvPicPr>
        <p:blipFill>
          <a:blip r:embed="rId3"/>
          <a:stretch>
            <a:fillRect/>
          </a:stretch>
        </p:blipFill>
        <p:spPr>
          <a:xfrm>
            <a:off x="320634" y="339385"/>
            <a:ext cx="7235422" cy="3469176"/>
          </a:xfrm>
          <a:prstGeom prst="rect">
            <a:avLst/>
          </a:prstGeom>
        </p:spPr>
      </p:pic>
      <p:pic>
        <p:nvPicPr>
          <p:cNvPr id="4" name="Picture 3">
            <a:hlinkClick r:id="rId4"/>
            <a:extLst>
              <a:ext uri="{FF2B5EF4-FFF2-40B4-BE49-F238E27FC236}">
                <a16:creationId xmlns:a16="http://schemas.microsoft.com/office/drawing/2014/main" id="{A17CA047-F9FF-5348-8275-CB56F2AB7AF9}"/>
              </a:ext>
            </a:extLst>
          </p:cNvPr>
          <p:cNvPicPr>
            <a:picLocks noChangeAspect="1"/>
          </p:cNvPicPr>
          <p:nvPr/>
        </p:nvPicPr>
        <p:blipFill>
          <a:blip r:embed="rId5"/>
          <a:stretch>
            <a:fillRect/>
          </a:stretch>
        </p:blipFill>
        <p:spPr>
          <a:xfrm>
            <a:off x="5775367" y="3194054"/>
            <a:ext cx="6095999" cy="3324561"/>
          </a:xfrm>
          <a:prstGeom prst="rect">
            <a:avLst/>
          </a:prstGeom>
        </p:spPr>
      </p:pic>
      <p:sp>
        <p:nvSpPr>
          <p:cNvPr id="7" name="TextBox 6">
            <a:extLst>
              <a:ext uri="{FF2B5EF4-FFF2-40B4-BE49-F238E27FC236}">
                <a16:creationId xmlns:a16="http://schemas.microsoft.com/office/drawing/2014/main" id="{47ED400A-562F-694A-A6DB-EC961FE02BA9}"/>
              </a:ext>
            </a:extLst>
          </p:cNvPr>
          <p:cNvSpPr txBox="1"/>
          <p:nvPr/>
        </p:nvSpPr>
        <p:spPr>
          <a:xfrm>
            <a:off x="854996" y="4517256"/>
            <a:ext cx="4386009" cy="954107"/>
          </a:xfrm>
          <a:prstGeom prst="rect">
            <a:avLst/>
          </a:prstGeom>
          <a:noFill/>
        </p:spPr>
        <p:txBody>
          <a:bodyPr wrap="none" rtlCol="0">
            <a:spAutoFit/>
          </a:bodyPr>
          <a:lstStyle/>
          <a:p>
            <a:pPr algn="ctr"/>
            <a:r>
              <a:rPr lang="en-DK" sz="2000" dirty="0">
                <a:solidFill>
                  <a:schemeClr val="bg1">
                    <a:lumMod val="75000"/>
                  </a:schemeClr>
                </a:solidFill>
              </a:rPr>
              <a:t>Nyt pilotprojekt om</a:t>
            </a:r>
          </a:p>
          <a:p>
            <a:pPr algn="ctr"/>
            <a:endParaRPr lang="en-DK" sz="1200" dirty="0">
              <a:solidFill>
                <a:schemeClr val="bg1">
                  <a:lumMod val="75000"/>
                </a:schemeClr>
              </a:solidFill>
            </a:endParaRPr>
          </a:p>
          <a:p>
            <a:pPr algn="ctr"/>
            <a:r>
              <a:rPr lang="en-DK" sz="2400" dirty="0">
                <a:solidFill>
                  <a:schemeClr val="accent2"/>
                </a:solidFill>
              </a:rPr>
              <a:t>Computationelle metoder i Dansk</a:t>
            </a:r>
          </a:p>
        </p:txBody>
      </p:sp>
    </p:spTree>
    <p:extLst>
      <p:ext uri="{BB962C8B-B14F-4D97-AF65-F5344CB8AC3E}">
        <p14:creationId xmlns:p14="http://schemas.microsoft.com/office/powerpoint/2010/main" val="563795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AD02A1-2461-BB46-98B8-F47C5941F1C8}"/>
              </a:ext>
            </a:extLst>
          </p:cNvPr>
          <p:cNvSpPr txBox="1"/>
          <p:nvPr/>
        </p:nvSpPr>
        <p:spPr>
          <a:xfrm>
            <a:off x="895007" y="1475050"/>
            <a:ext cx="6997709" cy="707886"/>
          </a:xfrm>
          <a:prstGeom prst="rect">
            <a:avLst/>
          </a:prstGeom>
          <a:noFill/>
        </p:spPr>
        <p:txBody>
          <a:bodyPr wrap="square" rtlCol="0">
            <a:spAutoFit/>
          </a:bodyPr>
          <a:lstStyle/>
          <a:p>
            <a:r>
              <a:rPr lang="en-DK" sz="4000" dirty="0">
                <a:solidFill>
                  <a:schemeClr val="bg1">
                    <a:lumMod val="75000"/>
                  </a:schemeClr>
                </a:solidFill>
                <a:latin typeface="Arial" panose="020B0604020202020204" pitchFamily="34" charset="0"/>
                <a:cs typeface="Arial" panose="020B0604020202020204" pitchFamily="34" charset="0"/>
              </a:rPr>
              <a:t>Skriftsprog og matematik</a:t>
            </a:r>
          </a:p>
        </p:txBody>
      </p:sp>
      <p:sp>
        <p:nvSpPr>
          <p:cNvPr id="5" name="TextBox 4">
            <a:extLst>
              <a:ext uri="{FF2B5EF4-FFF2-40B4-BE49-F238E27FC236}">
                <a16:creationId xmlns:a16="http://schemas.microsoft.com/office/drawing/2014/main" id="{DD858C6F-4A68-C547-8385-870AFD4462DB}"/>
              </a:ext>
            </a:extLst>
          </p:cNvPr>
          <p:cNvSpPr txBox="1"/>
          <p:nvPr/>
        </p:nvSpPr>
        <p:spPr>
          <a:xfrm>
            <a:off x="895008" y="3727276"/>
            <a:ext cx="6433403" cy="707886"/>
          </a:xfrm>
          <a:prstGeom prst="rect">
            <a:avLst/>
          </a:prstGeom>
          <a:noFill/>
        </p:spPr>
        <p:txBody>
          <a:bodyPr wrap="square" rtlCol="0">
            <a:spAutoFit/>
          </a:bodyPr>
          <a:lstStyle/>
          <a:p>
            <a:r>
              <a:rPr lang="en-DK" sz="4000" dirty="0">
                <a:solidFill>
                  <a:schemeClr val="bg1">
                    <a:lumMod val="75000"/>
                  </a:schemeClr>
                </a:solidFill>
                <a:latin typeface="Arial" panose="020B0604020202020204" pitchFamily="34" charset="0"/>
                <a:cs typeface="Arial" panose="020B0604020202020204" pitchFamily="34" charset="0"/>
              </a:rPr>
              <a:t>Computationelt sprog</a:t>
            </a:r>
          </a:p>
        </p:txBody>
      </p:sp>
      <p:sp>
        <p:nvSpPr>
          <p:cNvPr id="6" name="TextBox 5">
            <a:extLst>
              <a:ext uri="{FF2B5EF4-FFF2-40B4-BE49-F238E27FC236}">
                <a16:creationId xmlns:a16="http://schemas.microsoft.com/office/drawing/2014/main" id="{61944C27-E6C8-B948-8B68-DE8F41D4C1DE}"/>
              </a:ext>
            </a:extLst>
          </p:cNvPr>
          <p:cNvSpPr txBox="1"/>
          <p:nvPr/>
        </p:nvSpPr>
        <p:spPr>
          <a:xfrm>
            <a:off x="895008" y="2236474"/>
            <a:ext cx="5012910" cy="830997"/>
          </a:xfrm>
          <a:prstGeom prst="rect">
            <a:avLst/>
          </a:prstGeom>
          <a:noFill/>
        </p:spPr>
        <p:txBody>
          <a:bodyPr wrap="square" rtlCol="0">
            <a:spAutoFit/>
          </a:bodyPr>
          <a:lstStyle/>
          <a:p>
            <a:r>
              <a:rPr lang="en-DK" sz="2400" dirty="0">
                <a:solidFill>
                  <a:schemeClr val="bg1">
                    <a:lumMod val="95000"/>
                  </a:schemeClr>
                </a:solidFill>
                <a:latin typeface="Arial" panose="020B0604020202020204" pitchFamily="34" charset="0"/>
                <a:cs typeface="Arial" panose="020B0604020202020204" pitchFamily="34" charset="0"/>
              </a:rPr>
              <a:t>Statisk og deskriptivt  (analogt)</a:t>
            </a:r>
          </a:p>
          <a:p>
            <a:r>
              <a:rPr lang="en-DK" sz="2400" dirty="0">
                <a:solidFill>
                  <a:schemeClr val="bg1">
                    <a:lumMod val="95000"/>
                  </a:schemeClr>
                </a:solidFill>
                <a:latin typeface="Arial" panose="020B0604020202020204" pitchFamily="34" charset="0"/>
                <a:cs typeface="Arial" panose="020B0604020202020204" pitchFamily="34" charset="0"/>
              </a:rPr>
              <a:t>Lukket (matematik) ...</a:t>
            </a:r>
          </a:p>
        </p:txBody>
      </p:sp>
      <p:sp>
        <p:nvSpPr>
          <p:cNvPr id="7" name="TextBox 6">
            <a:extLst>
              <a:ext uri="{FF2B5EF4-FFF2-40B4-BE49-F238E27FC236}">
                <a16:creationId xmlns:a16="http://schemas.microsoft.com/office/drawing/2014/main" id="{3ABADD99-B244-6843-B77C-236A896C2C8D}"/>
              </a:ext>
            </a:extLst>
          </p:cNvPr>
          <p:cNvSpPr txBox="1"/>
          <p:nvPr/>
        </p:nvSpPr>
        <p:spPr>
          <a:xfrm>
            <a:off x="895007" y="4482380"/>
            <a:ext cx="4841390" cy="830997"/>
          </a:xfrm>
          <a:prstGeom prst="rect">
            <a:avLst/>
          </a:prstGeom>
          <a:noFill/>
        </p:spPr>
        <p:txBody>
          <a:bodyPr wrap="none" rtlCol="0">
            <a:spAutoFit/>
          </a:bodyPr>
          <a:lstStyle/>
          <a:p>
            <a:r>
              <a:rPr lang="en-DK" sz="2400" dirty="0">
                <a:solidFill>
                  <a:schemeClr val="bg1">
                    <a:lumMod val="95000"/>
                  </a:schemeClr>
                </a:solidFill>
                <a:latin typeface="Arial" panose="020B0604020202020204" pitchFamily="34" charset="0"/>
                <a:cs typeface="Arial" panose="020B0604020202020204" pitchFamily="34" charset="0"/>
              </a:rPr>
              <a:t>Dynamisk og generativt  (digitalt)</a:t>
            </a:r>
          </a:p>
          <a:p>
            <a:r>
              <a:rPr lang="en-DK" sz="2400" dirty="0">
                <a:solidFill>
                  <a:schemeClr val="bg1">
                    <a:lumMod val="95000"/>
                  </a:schemeClr>
                </a:solidFill>
                <a:latin typeface="Arial" panose="020B0604020202020204" pitchFamily="34" charset="0"/>
                <a:cs typeface="Arial" panose="020B0604020202020204" pitchFamily="34" charset="0"/>
              </a:rPr>
              <a:t>Åbent...</a:t>
            </a:r>
          </a:p>
        </p:txBody>
      </p:sp>
      <p:sp>
        <p:nvSpPr>
          <p:cNvPr id="8" name="Rectangle 7">
            <a:extLst>
              <a:ext uri="{FF2B5EF4-FFF2-40B4-BE49-F238E27FC236}">
                <a16:creationId xmlns:a16="http://schemas.microsoft.com/office/drawing/2014/main" id="{FE8F5282-54EE-CF49-A0D4-3DB52A74302D}"/>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3" name="Group 2">
            <a:extLst>
              <a:ext uri="{FF2B5EF4-FFF2-40B4-BE49-F238E27FC236}">
                <a16:creationId xmlns:a16="http://schemas.microsoft.com/office/drawing/2014/main" id="{1468317C-DFF9-8F48-B129-B4D4D1D40504}"/>
              </a:ext>
            </a:extLst>
          </p:cNvPr>
          <p:cNvGrpSpPr/>
          <p:nvPr/>
        </p:nvGrpSpPr>
        <p:grpSpPr>
          <a:xfrm>
            <a:off x="8614610" y="70275"/>
            <a:ext cx="3527861" cy="6727465"/>
            <a:chOff x="8614610" y="70275"/>
            <a:chExt cx="3527861" cy="6727465"/>
          </a:xfrm>
        </p:grpSpPr>
        <p:pic>
          <p:nvPicPr>
            <p:cNvPr id="12" name="Picture 11">
              <a:hlinkClick r:id="rId3"/>
              <a:extLst>
                <a:ext uri="{FF2B5EF4-FFF2-40B4-BE49-F238E27FC236}">
                  <a16:creationId xmlns:a16="http://schemas.microsoft.com/office/drawing/2014/main" id="{35EB5703-F456-FC42-AFD2-A27E9C4A9D67}"/>
                </a:ext>
              </a:extLst>
            </p:cNvPr>
            <p:cNvPicPr>
              <a:picLocks noChangeAspect="1"/>
            </p:cNvPicPr>
            <p:nvPr/>
          </p:nvPicPr>
          <p:blipFill>
            <a:blip r:embed="rId4"/>
            <a:stretch>
              <a:fillRect/>
            </a:stretch>
          </p:blipFill>
          <p:spPr>
            <a:xfrm>
              <a:off x="8614610" y="70275"/>
              <a:ext cx="3527861" cy="712745"/>
            </a:xfrm>
            <a:prstGeom prst="rect">
              <a:avLst/>
            </a:prstGeom>
          </p:spPr>
        </p:pic>
        <p:pic>
          <p:nvPicPr>
            <p:cNvPr id="13" name="Picture 12">
              <a:hlinkClick r:id="rId3"/>
              <a:extLst>
                <a:ext uri="{FF2B5EF4-FFF2-40B4-BE49-F238E27FC236}">
                  <a16:creationId xmlns:a16="http://schemas.microsoft.com/office/drawing/2014/main" id="{D33421B9-54BE-C441-8A53-6162E35580E7}"/>
                </a:ext>
              </a:extLst>
            </p:cNvPr>
            <p:cNvPicPr>
              <a:picLocks noChangeAspect="1"/>
            </p:cNvPicPr>
            <p:nvPr/>
          </p:nvPicPr>
          <p:blipFill>
            <a:blip r:embed="rId5"/>
            <a:stretch>
              <a:fillRect/>
            </a:stretch>
          </p:blipFill>
          <p:spPr>
            <a:xfrm>
              <a:off x="8614610" y="853715"/>
              <a:ext cx="3527861" cy="5944025"/>
            </a:xfrm>
            <a:prstGeom prst="rect">
              <a:avLst/>
            </a:prstGeom>
          </p:spPr>
        </p:pic>
      </p:grpSp>
      <p:sp>
        <p:nvSpPr>
          <p:cNvPr id="16" name="Rectangle 15">
            <a:hlinkClick r:id="rId3"/>
            <a:extLst>
              <a:ext uri="{FF2B5EF4-FFF2-40B4-BE49-F238E27FC236}">
                <a16:creationId xmlns:a16="http://schemas.microsoft.com/office/drawing/2014/main" id="{0C3ADDA4-EF0C-A649-9C28-B8A650F56EC2}"/>
              </a:ext>
            </a:extLst>
          </p:cNvPr>
          <p:cNvSpPr/>
          <p:nvPr/>
        </p:nvSpPr>
        <p:spPr>
          <a:xfrm>
            <a:off x="8614610" y="60260"/>
            <a:ext cx="3534737" cy="67738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1" name="Picture 10">
            <a:hlinkClick r:id="rId6"/>
            <a:extLst>
              <a:ext uri="{FF2B5EF4-FFF2-40B4-BE49-F238E27FC236}">
                <a16:creationId xmlns:a16="http://schemas.microsoft.com/office/drawing/2014/main" id="{FD0F11E6-43C4-B64F-A853-7F17ED6C8B83}"/>
              </a:ext>
            </a:extLst>
          </p:cNvPr>
          <p:cNvPicPr>
            <a:picLocks noChangeAspect="1"/>
          </p:cNvPicPr>
          <p:nvPr/>
        </p:nvPicPr>
        <p:blipFill>
          <a:blip r:embed="rId7"/>
          <a:stretch>
            <a:fillRect/>
          </a:stretch>
        </p:blipFill>
        <p:spPr>
          <a:xfrm>
            <a:off x="6794577" y="3186312"/>
            <a:ext cx="1729518" cy="2240203"/>
          </a:xfrm>
          <a:prstGeom prst="rect">
            <a:avLst/>
          </a:prstGeom>
        </p:spPr>
      </p:pic>
      <p:grpSp>
        <p:nvGrpSpPr>
          <p:cNvPr id="4" name="Group 3">
            <a:extLst>
              <a:ext uri="{FF2B5EF4-FFF2-40B4-BE49-F238E27FC236}">
                <a16:creationId xmlns:a16="http://schemas.microsoft.com/office/drawing/2014/main" id="{6F4C9FFA-4EBC-C44D-9461-E74509FFB508}"/>
              </a:ext>
            </a:extLst>
          </p:cNvPr>
          <p:cNvGrpSpPr/>
          <p:nvPr/>
        </p:nvGrpSpPr>
        <p:grpSpPr>
          <a:xfrm>
            <a:off x="6794577" y="5493983"/>
            <a:ext cx="1729518" cy="1303758"/>
            <a:chOff x="6794577" y="5493983"/>
            <a:chExt cx="1729518" cy="1303758"/>
          </a:xfrm>
        </p:grpSpPr>
        <p:sp>
          <p:nvSpPr>
            <p:cNvPr id="14" name="Rectangle 13">
              <a:hlinkClick r:id="rId8"/>
              <a:extLst>
                <a:ext uri="{FF2B5EF4-FFF2-40B4-BE49-F238E27FC236}">
                  <a16:creationId xmlns:a16="http://schemas.microsoft.com/office/drawing/2014/main" id="{E5AB2A9E-F0FB-BE4C-9D62-BBB3EC536DDE}"/>
                </a:ext>
              </a:extLst>
            </p:cNvPr>
            <p:cNvSpPr/>
            <p:nvPr/>
          </p:nvSpPr>
          <p:spPr>
            <a:xfrm>
              <a:off x="6794577" y="5493983"/>
              <a:ext cx="1729518" cy="1303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5" name="Picture 14">
              <a:hlinkClick r:id="rId8"/>
              <a:extLst>
                <a:ext uri="{FF2B5EF4-FFF2-40B4-BE49-F238E27FC236}">
                  <a16:creationId xmlns:a16="http://schemas.microsoft.com/office/drawing/2014/main" id="{8E2F5BA7-FAF0-5947-8D4E-78FFA388C768}"/>
                </a:ext>
              </a:extLst>
            </p:cNvPr>
            <p:cNvPicPr>
              <a:picLocks noChangeAspect="1"/>
            </p:cNvPicPr>
            <p:nvPr/>
          </p:nvPicPr>
          <p:blipFill>
            <a:blip r:embed="rId9"/>
            <a:stretch>
              <a:fillRect/>
            </a:stretch>
          </p:blipFill>
          <p:spPr>
            <a:xfrm>
              <a:off x="6874985" y="5900822"/>
              <a:ext cx="1593651" cy="847793"/>
            </a:xfrm>
            <a:prstGeom prst="rect">
              <a:avLst/>
            </a:prstGeom>
          </p:spPr>
        </p:pic>
        <p:pic>
          <p:nvPicPr>
            <p:cNvPr id="17" name="Picture 16">
              <a:hlinkClick r:id="rId8"/>
              <a:extLst>
                <a:ext uri="{FF2B5EF4-FFF2-40B4-BE49-F238E27FC236}">
                  <a16:creationId xmlns:a16="http://schemas.microsoft.com/office/drawing/2014/main" id="{1CB4E838-BAB2-834B-9523-A49993579DDD}"/>
                </a:ext>
              </a:extLst>
            </p:cNvPr>
            <p:cNvPicPr>
              <a:picLocks noChangeAspect="1"/>
            </p:cNvPicPr>
            <p:nvPr/>
          </p:nvPicPr>
          <p:blipFill>
            <a:blip r:embed="rId10"/>
            <a:stretch>
              <a:fillRect/>
            </a:stretch>
          </p:blipFill>
          <p:spPr>
            <a:xfrm>
              <a:off x="6882433" y="6586402"/>
              <a:ext cx="552420" cy="174448"/>
            </a:xfrm>
            <a:prstGeom prst="rect">
              <a:avLst/>
            </a:prstGeom>
          </p:spPr>
        </p:pic>
        <p:pic>
          <p:nvPicPr>
            <p:cNvPr id="18" name="Picture 17">
              <a:hlinkClick r:id="rId8"/>
              <a:extLst>
                <a:ext uri="{FF2B5EF4-FFF2-40B4-BE49-F238E27FC236}">
                  <a16:creationId xmlns:a16="http://schemas.microsoft.com/office/drawing/2014/main" id="{DF73EC9D-7E4A-4D4C-A1FF-A5A8F8E559E6}"/>
                </a:ext>
              </a:extLst>
            </p:cNvPr>
            <p:cNvPicPr>
              <a:picLocks noChangeAspect="1"/>
            </p:cNvPicPr>
            <p:nvPr/>
          </p:nvPicPr>
          <p:blipFill>
            <a:blip r:embed="rId11"/>
            <a:stretch>
              <a:fillRect/>
            </a:stretch>
          </p:blipFill>
          <p:spPr>
            <a:xfrm>
              <a:off x="6872110" y="5560981"/>
              <a:ext cx="1596525" cy="313045"/>
            </a:xfrm>
            <a:prstGeom prst="rect">
              <a:avLst/>
            </a:prstGeom>
          </p:spPr>
        </p:pic>
      </p:grpSp>
      <p:sp>
        <p:nvSpPr>
          <p:cNvPr id="9" name="Rectangle 8">
            <a:hlinkClick r:id="rId12"/>
            <a:extLst>
              <a:ext uri="{FF2B5EF4-FFF2-40B4-BE49-F238E27FC236}">
                <a16:creationId xmlns:a16="http://schemas.microsoft.com/office/drawing/2014/main" id="{FB9AFA03-17E5-0344-B44E-7E8DB4259BA8}"/>
              </a:ext>
            </a:extLst>
          </p:cNvPr>
          <p:cNvSpPr/>
          <p:nvPr/>
        </p:nvSpPr>
        <p:spPr>
          <a:xfrm>
            <a:off x="6794577" y="5426515"/>
            <a:ext cx="1729518" cy="140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7317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ECFB8A-1D91-B141-9AFC-F329FC5E2EB0}"/>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434" name="Title 1"/>
          <p:cNvSpPr>
            <a:spLocks noGrp="1"/>
          </p:cNvSpPr>
          <p:nvPr>
            <p:ph type="title"/>
          </p:nvPr>
        </p:nvSpPr>
        <p:spPr>
          <a:xfrm>
            <a:off x="1710761" y="260351"/>
            <a:ext cx="8207375" cy="682625"/>
          </a:xfrm>
        </p:spPr>
        <p:txBody>
          <a:bodyPr>
            <a:normAutofit fontScale="90000"/>
          </a:bodyPr>
          <a:lstStyle/>
          <a:p>
            <a:endParaRPr lang="da-DK" dirty="0">
              <a:ea typeface="ＭＳ Ｐゴシック" charset="-128"/>
              <a:cs typeface="ＭＳ Ｐゴシック" charset="-128"/>
            </a:endParaRPr>
          </a:p>
        </p:txBody>
      </p:sp>
      <p:sp>
        <p:nvSpPr>
          <p:cNvPr id="2" name="Rectangle 1"/>
          <p:cNvSpPr/>
          <p:nvPr/>
        </p:nvSpPr>
        <p:spPr bwMode="auto">
          <a:xfrm>
            <a:off x="1631504" y="188640"/>
            <a:ext cx="8712968" cy="864096"/>
          </a:xfrm>
          <a:prstGeom prst="rect">
            <a:avLst/>
          </a:prstGeom>
          <a:solidFill>
            <a:schemeClr val="tx1"/>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36" name="Rectangle 35"/>
          <p:cNvSpPr/>
          <p:nvPr/>
        </p:nvSpPr>
        <p:spPr bwMode="auto">
          <a:xfrm>
            <a:off x="1926015" y="188640"/>
            <a:ext cx="8280920" cy="2952328"/>
          </a:xfrm>
          <a:prstGeom prst="rect">
            <a:avLst/>
          </a:prstGeom>
          <a:no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en-US" sz="2000">
              <a:solidFill>
                <a:srgbClr val="A50021"/>
              </a:solidFill>
              <a:latin typeface="Arial" pitchFamily="-106" charset="0"/>
            </a:endParaRPr>
          </a:p>
        </p:txBody>
      </p:sp>
      <p:sp>
        <p:nvSpPr>
          <p:cNvPr id="17" name="TextBox 16"/>
          <p:cNvSpPr txBox="1"/>
          <p:nvPr/>
        </p:nvSpPr>
        <p:spPr>
          <a:xfrm>
            <a:off x="1884299" y="519747"/>
            <a:ext cx="8207375" cy="738664"/>
          </a:xfrm>
          <a:prstGeom prst="rect">
            <a:avLst/>
          </a:prstGeom>
          <a:noFill/>
        </p:spPr>
        <p:txBody>
          <a:bodyPr wrap="square" rtlCol="0">
            <a:spAutoFit/>
          </a:bodyPr>
          <a:lstStyle/>
          <a:p>
            <a:pPr algn="ctr"/>
            <a:r>
              <a:rPr lang="da-DK" sz="4200" dirty="0">
                <a:solidFill>
                  <a:schemeClr val="bg1">
                    <a:lumMod val="75000"/>
                  </a:schemeClr>
                </a:solidFill>
                <a:latin typeface="Arial" panose="020B0604020202020204" pitchFamily="34" charset="0"/>
                <a:cs typeface="Arial" panose="020B0604020202020204" pitchFamily="34" charset="0"/>
              </a:rPr>
              <a:t>Computational Literacy/Fluency</a:t>
            </a:r>
          </a:p>
        </p:txBody>
      </p:sp>
      <p:pic>
        <p:nvPicPr>
          <p:cNvPr id="27" name="Picture 26">
            <a:hlinkClick r:id="rId3"/>
            <a:extLst>
              <a:ext uri="{FF2B5EF4-FFF2-40B4-BE49-F238E27FC236}">
                <a16:creationId xmlns:a16="http://schemas.microsoft.com/office/drawing/2014/main" id="{4BBA8129-5804-534D-9225-623B37BF5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72" y="2173507"/>
            <a:ext cx="5206257" cy="2952328"/>
          </a:xfrm>
          <a:prstGeom prst="rect">
            <a:avLst/>
          </a:prstGeom>
        </p:spPr>
      </p:pic>
      <p:pic>
        <p:nvPicPr>
          <p:cNvPr id="4" name="Picture 3">
            <a:hlinkClick r:id="rId5"/>
            <a:extLst>
              <a:ext uri="{FF2B5EF4-FFF2-40B4-BE49-F238E27FC236}">
                <a16:creationId xmlns:a16="http://schemas.microsoft.com/office/drawing/2014/main" id="{D01C6CE2-4896-7442-924A-7E39176F3D29}"/>
              </a:ext>
            </a:extLst>
          </p:cNvPr>
          <p:cNvPicPr>
            <a:picLocks noChangeAspect="1"/>
          </p:cNvPicPr>
          <p:nvPr/>
        </p:nvPicPr>
        <p:blipFill>
          <a:blip r:embed="rId6"/>
          <a:stretch>
            <a:fillRect/>
          </a:stretch>
        </p:blipFill>
        <p:spPr>
          <a:xfrm>
            <a:off x="6406445" y="2173508"/>
            <a:ext cx="5270041" cy="2952327"/>
          </a:xfrm>
          <a:prstGeom prst="rect">
            <a:avLst/>
          </a:prstGeom>
        </p:spPr>
      </p:pic>
      <p:sp>
        <p:nvSpPr>
          <p:cNvPr id="12" name="TextBox 11">
            <a:extLst>
              <a:ext uri="{FF2B5EF4-FFF2-40B4-BE49-F238E27FC236}">
                <a16:creationId xmlns:a16="http://schemas.microsoft.com/office/drawing/2014/main" id="{DD98919C-5901-CE44-8801-F4A9175B8279}"/>
              </a:ext>
            </a:extLst>
          </p:cNvPr>
          <p:cNvSpPr txBox="1"/>
          <p:nvPr/>
        </p:nvSpPr>
        <p:spPr>
          <a:xfrm>
            <a:off x="2111087" y="1257000"/>
            <a:ext cx="7910775" cy="400110"/>
          </a:xfrm>
          <a:prstGeom prst="rect">
            <a:avLst/>
          </a:prstGeom>
          <a:noFill/>
          <a:ln w="9525">
            <a:noFill/>
          </a:ln>
        </p:spPr>
        <p:txBody>
          <a:bodyPr wrap="square" rtlCol="0">
            <a:spAutoFit/>
          </a:bodyPr>
          <a:lstStyle/>
          <a:p>
            <a:pPr algn="ctr"/>
            <a:r>
              <a:rPr lang="en-GB" sz="2000" dirty="0">
                <a:solidFill>
                  <a:schemeClr val="bg1">
                    <a:lumMod val="75000"/>
                  </a:schemeClr>
                </a:solidFill>
                <a:latin typeface="Arial" panose="020B0604020202020204" pitchFamily="34" charset="0"/>
                <a:cs typeface="Arial" panose="020B0604020202020204" pitchFamily="34" charset="0"/>
              </a:rPr>
              <a:t>Two videos from the Lifelong Kindergarten group @ MIT Media Lab</a:t>
            </a:r>
          </a:p>
        </p:txBody>
      </p:sp>
      <p:sp>
        <p:nvSpPr>
          <p:cNvPr id="13" name="TextBox 12">
            <a:extLst>
              <a:ext uri="{FF2B5EF4-FFF2-40B4-BE49-F238E27FC236}">
                <a16:creationId xmlns:a16="http://schemas.microsoft.com/office/drawing/2014/main" id="{5FA57A98-E02A-A648-B3B8-F53ED431B85F}"/>
              </a:ext>
            </a:extLst>
          </p:cNvPr>
          <p:cNvSpPr txBox="1"/>
          <p:nvPr/>
        </p:nvSpPr>
        <p:spPr>
          <a:xfrm>
            <a:off x="2355207" y="5425204"/>
            <a:ext cx="7422535" cy="738664"/>
          </a:xfrm>
          <a:prstGeom prst="rect">
            <a:avLst/>
          </a:prstGeom>
          <a:noFill/>
          <a:ln w="9525">
            <a:noFill/>
          </a:ln>
        </p:spPr>
        <p:txBody>
          <a:bodyPr wrap="square" rtlCol="0">
            <a:spAutoFit/>
          </a:bodyPr>
          <a:lstStyle/>
          <a:p>
            <a:pPr algn="ctr"/>
            <a:r>
              <a:rPr lang="en-GB" sz="2050" dirty="0">
                <a:solidFill>
                  <a:schemeClr val="bg1">
                    <a:lumMod val="75000"/>
                  </a:schemeClr>
                </a:solidFill>
                <a:latin typeface="Arial" panose="020B0604020202020204" pitchFamily="34" charset="0"/>
                <a:cs typeface="Arial" panose="020B0604020202020204" pitchFamily="34" charset="0"/>
              </a:rPr>
              <a:t>Coding is a new way for people to share ideas with the world</a:t>
            </a:r>
          </a:p>
          <a:p>
            <a:pPr algn="ctr"/>
            <a:r>
              <a:rPr lang="en-GB" sz="2050" dirty="0">
                <a:solidFill>
                  <a:schemeClr val="bg1">
                    <a:lumMod val="75000"/>
                  </a:schemeClr>
                </a:solidFill>
                <a:latin typeface="Arial" panose="020B0604020202020204" pitchFamily="34" charset="0"/>
                <a:cs typeface="Arial" panose="020B0604020202020204" pitchFamily="34" charset="0"/>
              </a:rPr>
              <a:t>– an extended form of writing. </a:t>
            </a:r>
          </a:p>
        </p:txBody>
      </p:sp>
      <p:sp>
        <p:nvSpPr>
          <p:cNvPr id="3" name="TextBox 2">
            <a:extLst>
              <a:ext uri="{FF2B5EF4-FFF2-40B4-BE49-F238E27FC236}">
                <a16:creationId xmlns:a16="http://schemas.microsoft.com/office/drawing/2014/main" id="{88F14292-0ED2-B544-B302-46840FFA84D7}"/>
              </a:ext>
            </a:extLst>
          </p:cNvPr>
          <p:cNvSpPr txBox="1"/>
          <p:nvPr/>
        </p:nvSpPr>
        <p:spPr>
          <a:xfrm>
            <a:off x="2214136" y="6274529"/>
            <a:ext cx="7763728" cy="369332"/>
          </a:xfrm>
          <a:prstGeom prst="rect">
            <a:avLst/>
          </a:prstGeom>
          <a:noFill/>
        </p:spPr>
        <p:txBody>
          <a:bodyPr wrap="none" rtlCol="0">
            <a:spAutoFit/>
          </a:bodyPr>
          <a:lstStyle/>
          <a:p>
            <a:r>
              <a:rPr lang="en-GB" i="1" dirty="0">
                <a:solidFill>
                  <a:schemeClr val="bg1">
                    <a:lumMod val="75000"/>
                  </a:schemeClr>
                </a:solidFill>
              </a:rPr>
              <a:t>Like we learn to write and write to learn, we must learn to code and code to learn</a:t>
            </a:r>
            <a:endParaRPr lang="en-DK" dirty="0">
              <a:solidFill>
                <a:schemeClr val="bg1">
                  <a:lumMod val="75000"/>
                </a:schemeClr>
              </a:solidFill>
            </a:endParaRPr>
          </a:p>
        </p:txBody>
      </p:sp>
    </p:spTree>
    <p:extLst>
      <p:ext uri="{BB962C8B-B14F-4D97-AF65-F5344CB8AC3E}">
        <p14:creationId xmlns:p14="http://schemas.microsoft.com/office/powerpoint/2010/main" val="1671531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A7CDCD20-E2E3-B143-AB38-FF7EA5A5BD67}"/>
              </a:ext>
            </a:extLst>
          </p:cNvPr>
          <p:cNvPicPr>
            <a:picLocks noChangeAspect="1"/>
          </p:cNvPicPr>
          <p:nvPr/>
        </p:nvPicPr>
        <p:blipFill>
          <a:blip r:embed="rId3"/>
          <a:stretch>
            <a:fillRect/>
          </a:stretch>
        </p:blipFill>
        <p:spPr>
          <a:xfrm>
            <a:off x="2155046" y="2501432"/>
            <a:ext cx="3755492" cy="3755492"/>
          </a:xfrm>
          <a:prstGeom prst="rect">
            <a:avLst/>
          </a:prstGeom>
        </p:spPr>
      </p:pic>
      <p:sp>
        <p:nvSpPr>
          <p:cNvPr id="7" name="Rectangle 6">
            <a:hlinkClick r:id="rId2"/>
            <a:extLst>
              <a:ext uri="{FF2B5EF4-FFF2-40B4-BE49-F238E27FC236}">
                <a16:creationId xmlns:a16="http://schemas.microsoft.com/office/drawing/2014/main" id="{C148B1E5-6FE3-8041-9EF5-0499F0810EF8}"/>
              </a:ext>
            </a:extLst>
          </p:cNvPr>
          <p:cNvSpPr/>
          <p:nvPr/>
        </p:nvSpPr>
        <p:spPr>
          <a:xfrm>
            <a:off x="6306178" y="2501432"/>
            <a:ext cx="3755492" cy="3755492"/>
          </a:xfrm>
          <a:prstGeom prst="rect">
            <a:avLst/>
          </a:prstGeom>
          <a:solidFill>
            <a:schemeClr val="bg1"/>
          </a:solidFill>
          <a:ln w="12700">
            <a:solidFill>
              <a:srgbClr val="F7A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a:p>
            <a:pPr algn="ctr"/>
            <a:endParaRPr lang="en-DK" dirty="0"/>
          </a:p>
        </p:txBody>
      </p:sp>
      <p:pic>
        <p:nvPicPr>
          <p:cNvPr id="15" name="Picture 14">
            <a:hlinkClick r:id="rId2"/>
            <a:extLst>
              <a:ext uri="{FF2B5EF4-FFF2-40B4-BE49-F238E27FC236}">
                <a16:creationId xmlns:a16="http://schemas.microsoft.com/office/drawing/2014/main" id="{94A98F76-7078-2646-80B3-7045E8F2C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5046" y="557217"/>
            <a:ext cx="7906622" cy="1667869"/>
          </a:xfrm>
          <a:prstGeom prst="rect">
            <a:avLst/>
          </a:prstGeom>
        </p:spPr>
      </p:pic>
      <p:sp>
        <p:nvSpPr>
          <p:cNvPr id="6" name="TextBox 5">
            <a:hlinkClick r:id="rId2"/>
            <a:extLst>
              <a:ext uri="{FF2B5EF4-FFF2-40B4-BE49-F238E27FC236}">
                <a16:creationId xmlns:a16="http://schemas.microsoft.com/office/drawing/2014/main" id="{365D2B6D-D0AE-224F-8383-C1C4A4EDB552}"/>
              </a:ext>
            </a:extLst>
          </p:cNvPr>
          <p:cNvSpPr txBox="1"/>
          <p:nvPr/>
        </p:nvSpPr>
        <p:spPr>
          <a:xfrm>
            <a:off x="6455128" y="2582069"/>
            <a:ext cx="3523458" cy="3600986"/>
          </a:xfrm>
          <a:prstGeom prst="rect">
            <a:avLst/>
          </a:prstGeom>
          <a:noFill/>
        </p:spPr>
        <p:txBody>
          <a:bodyPr wrap="square" rtlCol="0">
            <a:spAutoFit/>
          </a:bodyPr>
          <a:lstStyle/>
          <a:p>
            <a:r>
              <a:rPr lang="da-DK" sz="1200" b="1" dirty="0"/>
              <a:t>Computational thinking – at tænke med maskiner</a:t>
            </a:r>
          </a:p>
          <a:p>
            <a:r>
              <a:rPr lang="da-DK" sz="1200" dirty="0"/>
              <a:t>er en podcast-serie fra It-vest om informatik og brugen af computationelle metoder i forskning og uddannelse.</a:t>
            </a:r>
          </a:p>
          <a:p>
            <a:endParaRPr lang="da-DK" sz="1200" dirty="0"/>
          </a:p>
          <a:p>
            <a:r>
              <a:rPr lang="da-DK" sz="1200" dirty="0"/>
              <a:t>I podcast-serien undersøger vi, hvordan såkaldte computationelle metoder kan spille en rolle i forskning, fra fysik over antropologi til litteraturvidenskab.</a:t>
            </a:r>
          </a:p>
          <a:p>
            <a:endParaRPr lang="da-DK" sz="1200" dirty="0"/>
          </a:p>
          <a:p>
            <a:r>
              <a:rPr lang="da-DK" sz="1200" dirty="0"/>
              <a:t>Den primære målgruppe for podcast-serien er gymnasielærere og -elever, men serien er i øvrigt relevant for alle med interesse for den digitale udvikling i samfundet og specielt inden for uddannelse og forskning i alle fag.</a:t>
            </a:r>
          </a:p>
          <a:p>
            <a:endParaRPr lang="da-DK" sz="1200" dirty="0"/>
          </a:p>
          <a:p>
            <a:r>
              <a:rPr lang="da-DK" sz="1200" dirty="0"/>
              <a:t>Der er 12 episoder fra de to første sæsoner, men flere er på vej. Lyt med og bliv overrasket, informeret og nysgerrig på mere...</a:t>
            </a:r>
          </a:p>
        </p:txBody>
      </p:sp>
    </p:spTree>
    <p:extLst>
      <p:ext uri="{BB962C8B-B14F-4D97-AF65-F5344CB8AC3E}">
        <p14:creationId xmlns:p14="http://schemas.microsoft.com/office/powerpoint/2010/main" val="108811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B94ED8-1567-1649-AC0C-A7BCE7B15B95}"/>
              </a:ext>
            </a:extLst>
          </p:cNvPr>
          <p:cNvSpPr/>
          <p:nvPr/>
        </p:nvSpPr>
        <p:spPr>
          <a:xfrm>
            <a:off x="0" y="6287911"/>
            <a:ext cx="2099733" cy="570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5" name="Picture 4">
            <a:extLst>
              <a:ext uri="{FF2B5EF4-FFF2-40B4-BE49-F238E27FC236}">
                <a16:creationId xmlns:a16="http://schemas.microsoft.com/office/drawing/2014/main" id="{E1DBC88A-369F-7A4E-B61D-A867C4B251BF}"/>
              </a:ext>
            </a:extLst>
          </p:cNvPr>
          <p:cNvPicPr>
            <a:picLocks noChangeAspect="1"/>
          </p:cNvPicPr>
          <p:nvPr/>
        </p:nvPicPr>
        <p:blipFill>
          <a:blip r:embed="rId2"/>
          <a:stretch>
            <a:fillRect/>
          </a:stretch>
        </p:blipFill>
        <p:spPr>
          <a:xfrm>
            <a:off x="1411111" y="1159091"/>
            <a:ext cx="9369778" cy="4923639"/>
          </a:xfrm>
          <a:prstGeom prst="rect">
            <a:avLst/>
          </a:prstGeom>
        </p:spPr>
      </p:pic>
    </p:spTree>
    <p:extLst>
      <p:ext uri="{BB962C8B-B14F-4D97-AF65-F5344CB8AC3E}">
        <p14:creationId xmlns:p14="http://schemas.microsoft.com/office/powerpoint/2010/main" val="3541724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D8C114-B4C8-F640-88B5-5C614E65429A}"/>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extBox 1">
            <a:extLst>
              <a:ext uri="{FF2B5EF4-FFF2-40B4-BE49-F238E27FC236}">
                <a16:creationId xmlns:a16="http://schemas.microsoft.com/office/drawing/2014/main" id="{4F81144B-61F6-9E4A-984D-0088187DED5D}"/>
              </a:ext>
            </a:extLst>
          </p:cNvPr>
          <p:cNvSpPr txBox="1"/>
          <p:nvPr/>
        </p:nvSpPr>
        <p:spPr>
          <a:xfrm>
            <a:off x="3675314" y="2828835"/>
            <a:ext cx="4841390" cy="1077218"/>
          </a:xfrm>
          <a:prstGeom prst="rect">
            <a:avLst/>
          </a:prstGeom>
          <a:noFill/>
        </p:spPr>
        <p:txBody>
          <a:bodyPr wrap="none" rtlCol="0">
            <a:spAutoFit/>
          </a:bodyPr>
          <a:lstStyle/>
          <a:p>
            <a:pPr algn="ctr"/>
            <a:r>
              <a:rPr lang="da-DK" sz="6400" dirty="0">
                <a:solidFill>
                  <a:schemeClr val="bg1">
                    <a:lumMod val="75000"/>
                  </a:schemeClr>
                </a:solidFill>
                <a:latin typeface="Arial" panose="020B0604020202020204" pitchFamily="34" charset="0"/>
                <a:cs typeface="Arial" panose="020B0604020202020204" pitchFamily="34" charset="0"/>
              </a:rPr>
              <a:t>Bonus slides</a:t>
            </a:r>
          </a:p>
        </p:txBody>
      </p:sp>
      <p:sp>
        <p:nvSpPr>
          <p:cNvPr id="5" name="Rectangle 4">
            <a:extLst>
              <a:ext uri="{FF2B5EF4-FFF2-40B4-BE49-F238E27FC236}">
                <a16:creationId xmlns:a16="http://schemas.microsoft.com/office/drawing/2014/main" id="{0D9E775A-B622-F44F-8570-5E57FDDE97D5}"/>
              </a:ext>
            </a:extLst>
          </p:cNvPr>
          <p:cNvSpPr/>
          <p:nvPr/>
        </p:nvSpPr>
        <p:spPr>
          <a:xfrm>
            <a:off x="10204201" y="6257871"/>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771127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DD84-E5BA-254F-9D31-CEC23A0F266B}"/>
              </a:ext>
            </a:extLst>
          </p:cNvPr>
          <p:cNvSpPr>
            <a:spLocks noGrp="1"/>
          </p:cNvSpPr>
          <p:nvPr>
            <p:ph type="title"/>
          </p:nvPr>
        </p:nvSpPr>
        <p:spPr>
          <a:xfrm>
            <a:off x="512193" y="2500141"/>
            <a:ext cx="5880652" cy="1857715"/>
          </a:xfrm>
        </p:spPr>
        <p:txBody>
          <a:bodyPr>
            <a:normAutofit/>
          </a:bodyPr>
          <a:lstStyle/>
          <a:p>
            <a:pPr algn="ctr"/>
            <a:r>
              <a:rPr lang="da-DK" sz="8800" b="0" dirty="0"/>
              <a:t>Teknologi-</a:t>
            </a:r>
            <a:br>
              <a:rPr lang="da-DK" b="0" dirty="0"/>
            </a:br>
            <a:r>
              <a:rPr lang="da-DK" sz="2000" b="0" dirty="0"/>
              <a:t>forståelse</a:t>
            </a:r>
          </a:p>
        </p:txBody>
      </p:sp>
      <p:pic>
        <p:nvPicPr>
          <p:cNvPr id="14" name="Picture 13">
            <a:extLst>
              <a:ext uri="{FF2B5EF4-FFF2-40B4-BE49-F238E27FC236}">
                <a16:creationId xmlns:a16="http://schemas.microsoft.com/office/drawing/2014/main" id="{DE80F2C8-F33B-AD44-A9B8-DDC716B8A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845" y="841672"/>
            <a:ext cx="5025769" cy="5015626"/>
          </a:xfrm>
          <a:prstGeom prst="rect">
            <a:avLst/>
          </a:prstGeom>
        </p:spPr>
      </p:pic>
    </p:spTree>
    <p:extLst>
      <p:ext uri="{BB962C8B-B14F-4D97-AF65-F5344CB8AC3E}">
        <p14:creationId xmlns:p14="http://schemas.microsoft.com/office/powerpoint/2010/main" val="107327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6F0FAFE-939D-954D-8CA8-E6781AA2D600}"/>
              </a:ext>
            </a:extLst>
          </p:cNvPr>
          <p:cNvSpPr/>
          <p:nvPr/>
        </p:nvSpPr>
        <p:spPr>
          <a:xfrm>
            <a:off x="10207593" y="6367773"/>
            <a:ext cx="1932167" cy="46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 name="Rectangle 2">
            <a:extLst>
              <a:ext uri="{FF2B5EF4-FFF2-40B4-BE49-F238E27FC236}">
                <a16:creationId xmlns:a16="http://schemas.microsoft.com/office/drawing/2014/main" id="{4C169373-8743-4C44-B797-02FCDC5444A4}"/>
              </a:ext>
            </a:extLst>
          </p:cNvPr>
          <p:cNvSpPr/>
          <p:nvPr/>
        </p:nvSpPr>
        <p:spPr>
          <a:xfrm>
            <a:off x="71562" y="6337190"/>
            <a:ext cx="1932167" cy="46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7FBBDD84-E5BA-254F-9D31-CEC23A0F266B}"/>
              </a:ext>
            </a:extLst>
          </p:cNvPr>
          <p:cNvSpPr>
            <a:spLocks noGrp="1"/>
          </p:cNvSpPr>
          <p:nvPr>
            <p:ph type="title"/>
          </p:nvPr>
        </p:nvSpPr>
        <p:spPr>
          <a:xfrm>
            <a:off x="838200" y="365125"/>
            <a:ext cx="10515600" cy="801276"/>
          </a:xfrm>
        </p:spPr>
        <p:txBody>
          <a:bodyPr/>
          <a:lstStyle/>
          <a:p>
            <a:r>
              <a:rPr lang="da-DK" dirty="0"/>
              <a:t>De fire kompetenceområder</a:t>
            </a:r>
          </a:p>
        </p:txBody>
      </p:sp>
      <p:grpSp>
        <p:nvGrpSpPr>
          <p:cNvPr id="19" name="Group 18">
            <a:extLst>
              <a:ext uri="{FF2B5EF4-FFF2-40B4-BE49-F238E27FC236}">
                <a16:creationId xmlns:a16="http://schemas.microsoft.com/office/drawing/2014/main" id="{4E7DC014-85FA-6149-8EB8-AEE0D6E6B9F6}"/>
              </a:ext>
            </a:extLst>
          </p:cNvPr>
          <p:cNvGrpSpPr/>
          <p:nvPr/>
        </p:nvGrpSpPr>
        <p:grpSpPr>
          <a:xfrm>
            <a:off x="961505" y="5374440"/>
            <a:ext cx="10028496" cy="1294921"/>
            <a:chOff x="1514673" y="1289882"/>
            <a:chExt cx="10028496" cy="1294921"/>
          </a:xfrm>
        </p:grpSpPr>
        <p:grpSp>
          <p:nvGrpSpPr>
            <p:cNvPr id="20" name="Group 19">
              <a:extLst>
                <a:ext uri="{FF2B5EF4-FFF2-40B4-BE49-F238E27FC236}">
                  <a16:creationId xmlns:a16="http://schemas.microsoft.com/office/drawing/2014/main" id="{8FAB6A30-35F0-1E41-9078-8AB26E57DDB6}"/>
                </a:ext>
              </a:extLst>
            </p:cNvPr>
            <p:cNvGrpSpPr>
              <a:grpSpLocks noChangeAspect="1"/>
            </p:cNvGrpSpPr>
            <p:nvPr/>
          </p:nvGrpSpPr>
          <p:grpSpPr>
            <a:xfrm>
              <a:off x="1673807" y="1550977"/>
              <a:ext cx="1440000" cy="786877"/>
              <a:chOff x="5974927" y="4129406"/>
              <a:chExt cx="1265482" cy="691513"/>
            </a:xfrm>
          </p:grpSpPr>
          <p:sp>
            <p:nvSpPr>
              <p:cNvPr id="28" name="Rectangle 27">
                <a:extLst>
                  <a:ext uri="{FF2B5EF4-FFF2-40B4-BE49-F238E27FC236}">
                    <a16:creationId xmlns:a16="http://schemas.microsoft.com/office/drawing/2014/main" id="{B6D61ABC-4514-0C46-85CB-1661E8E5DAB8}"/>
                  </a:ext>
                </a:extLst>
              </p:cNvPr>
              <p:cNvSpPr/>
              <p:nvPr/>
            </p:nvSpPr>
            <p:spPr>
              <a:xfrm>
                <a:off x="5974927" y="4129406"/>
                <a:ext cx="1265482" cy="16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da-DK"/>
              </a:p>
            </p:txBody>
          </p:sp>
          <p:pic>
            <p:nvPicPr>
              <p:cNvPr id="29" name="Picture 28">
                <a:extLst>
                  <a:ext uri="{FF2B5EF4-FFF2-40B4-BE49-F238E27FC236}">
                    <a16:creationId xmlns:a16="http://schemas.microsoft.com/office/drawing/2014/main" id="{1390DC58-4880-964E-B846-C36422EB2C33}"/>
                  </a:ext>
                </a:extLst>
              </p:cNvPr>
              <p:cNvPicPr>
                <a:picLocks noChangeAspect="1"/>
              </p:cNvPicPr>
              <p:nvPr/>
            </p:nvPicPr>
            <p:blipFill>
              <a:blip r:embed="rId3"/>
              <a:stretch>
                <a:fillRect/>
              </a:stretch>
            </p:blipFill>
            <p:spPr>
              <a:xfrm>
                <a:off x="6308421" y="4136090"/>
                <a:ext cx="609158" cy="684829"/>
              </a:xfrm>
              <a:prstGeom prst="rect">
                <a:avLst/>
              </a:prstGeom>
            </p:spPr>
          </p:pic>
        </p:grpSp>
        <p:sp>
          <p:nvSpPr>
            <p:cNvPr id="26" name="TextBox 25">
              <a:extLst>
                <a:ext uri="{FF2B5EF4-FFF2-40B4-BE49-F238E27FC236}">
                  <a16:creationId xmlns:a16="http://schemas.microsoft.com/office/drawing/2014/main" id="{1D975D8A-39BC-AA45-A739-372441130D55}"/>
                </a:ext>
              </a:extLst>
            </p:cNvPr>
            <p:cNvSpPr txBox="1"/>
            <p:nvPr/>
          </p:nvSpPr>
          <p:spPr>
            <a:xfrm>
              <a:off x="3133290" y="1344252"/>
              <a:ext cx="7211149" cy="1169551"/>
            </a:xfrm>
            <a:prstGeom prst="rect">
              <a:avLst/>
            </a:prstGeom>
            <a:noFill/>
          </p:spPr>
          <p:txBody>
            <a:bodyPr wrap="square" rtlCol="0">
              <a:spAutoFit/>
            </a:bodyPr>
            <a:lstStyle/>
            <a:p>
              <a:pPr lvl="0">
                <a:lnSpc>
                  <a:spcPct val="100000"/>
                </a:lnSpc>
              </a:pPr>
              <a:r>
                <a:rPr lang="da-DK" sz="2000" b="1" dirty="0">
                  <a:solidFill>
                    <a:srgbClr val="5AA2AE">
                      <a:lumMod val="75000"/>
                    </a:srgbClr>
                  </a:solidFill>
                  <a:latin typeface="Arial" panose="020B0604020202020204" pitchFamily="34" charset="0"/>
                  <a:cs typeface="Arial" panose="020B0604020202020204" pitchFamily="34" charset="0"/>
                </a:rPr>
                <a:t>Teknologisk handleevne</a:t>
              </a:r>
            </a:p>
            <a:p>
              <a:pPr lvl="0">
                <a:lnSpc>
                  <a:spcPct val="100000"/>
                </a:lnSpc>
              </a:pPr>
              <a:endParaRPr lang="da-DK" sz="200" dirty="0">
                <a:solidFill>
                  <a:prstClr val="black"/>
                </a:solidFill>
                <a:latin typeface="Arial" panose="020B0604020202020204" pitchFamily="34" charset="0"/>
                <a:cs typeface="Arial" panose="020B0604020202020204" pitchFamily="34" charset="0"/>
              </a:endParaRPr>
            </a:p>
            <a:p>
              <a:pPr lvl="0">
                <a:lnSpc>
                  <a:spcPct val="100000"/>
                </a:lnSpc>
              </a:pPr>
              <a:r>
                <a:rPr lang="da-DK" sz="1400" dirty="0">
                  <a:solidFill>
                    <a:prstClr val="black"/>
                  </a:solidFill>
                  <a:latin typeface="Arial" panose="020B0604020202020204" pitchFamily="34" charset="0"/>
                  <a:cs typeface="Arial" panose="020B0604020202020204" pitchFamily="34" charset="0"/>
                </a:rPr>
                <a:t>“Mestring” af digitale teknologier (computersystemer, netværk og sikkerhed) og tilhørende sprog samt programmering.</a:t>
              </a:r>
            </a:p>
            <a:p>
              <a:pPr lvl="0">
                <a:lnSpc>
                  <a:spcPct val="100000"/>
                </a:lnSpc>
              </a:pPr>
              <a:endParaRPr lang="da-DK" sz="400" dirty="0">
                <a:solidFill>
                  <a:prstClr val="black"/>
                </a:solidFill>
                <a:latin typeface="Arial" panose="020B0604020202020204" pitchFamily="34" charset="0"/>
                <a:cs typeface="Arial" panose="020B0604020202020204" pitchFamily="34" charset="0"/>
              </a:endParaRPr>
            </a:p>
            <a:p>
              <a:pPr lvl="0">
                <a:lnSpc>
                  <a:spcPct val="100000"/>
                </a:lnSpc>
              </a:pPr>
              <a:r>
                <a:rPr lang="da-DK" sz="1600" b="1" dirty="0">
                  <a:solidFill>
                    <a:srgbClr val="297FD5">
                      <a:lumMod val="50000"/>
                    </a:srgbClr>
                  </a:solidFill>
                  <a:latin typeface="Arial" panose="020B0604020202020204" pitchFamily="34" charset="0"/>
                  <a:cs typeface="Arial" panose="020B0604020202020204" pitchFamily="34" charset="0"/>
                </a:rPr>
                <a:t>Programmering  |  Computersystemer  |  Netværk  |  Sikkerhed</a:t>
              </a:r>
              <a:endParaRPr lang="en-GB" sz="1600" dirty="0">
                <a:solidFill>
                  <a:prstClr val="black"/>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CFA6DB27-722A-F945-87E6-302F2DFA9252}"/>
                </a:ext>
              </a:extLst>
            </p:cNvPr>
            <p:cNvSpPr/>
            <p:nvPr/>
          </p:nvSpPr>
          <p:spPr>
            <a:xfrm>
              <a:off x="1514673" y="1289882"/>
              <a:ext cx="10028496" cy="1294921"/>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dirty="0"/>
            </a:p>
          </p:txBody>
        </p:sp>
      </p:grpSp>
      <p:grpSp>
        <p:nvGrpSpPr>
          <p:cNvPr id="30" name="Group 29">
            <a:extLst>
              <a:ext uri="{FF2B5EF4-FFF2-40B4-BE49-F238E27FC236}">
                <a16:creationId xmlns:a16="http://schemas.microsoft.com/office/drawing/2014/main" id="{5FFD0492-D1DD-5444-84C9-EFF058015789}"/>
              </a:ext>
            </a:extLst>
          </p:cNvPr>
          <p:cNvGrpSpPr/>
          <p:nvPr/>
        </p:nvGrpSpPr>
        <p:grpSpPr>
          <a:xfrm>
            <a:off x="961505" y="4014412"/>
            <a:ext cx="10028496" cy="1294921"/>
            <a:chOff x="1514673" y="2670859"/>
            <a:chExt cx="10028496" cy="1294921"/>
          </a:xfrm>
        </p:grpSpPr>
        <p:pic>
          <p:nvPicPr>
            <p:cNvPr id="31" name="Picture 30">
              <a:extLst>
                <a:ext uri="{FF2B5EF4-FFF2-40B4-BE49-F238E27FC236}">
                  <a16:creationId xmlns:a16="http://schemas.microsoft.com/office/drawing/2014/main" id="{368CB0DA-A332-4944-A2C7-C08C9A3E2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374" y="2873081"/>
              <a:ext cx="1070866" cy="888591"/>
            </a:xfrm>
            <a:prstGeom prst="rect">
              <a:avLst/>
            </a:prstGeom>
          </p:spPr>
        </p:pic>
        <p:sp>
          <p:nvSpPr>
            <p:cNvPr id="32" name="TextBox 31">
              <a:extLst>
                <a:ext uri="{FF2B5EF4-FFF2-40B4-BE49-F238E27FC236}">
                  <a16:creationId xmlns:a16="http://schemas.microsoft.com/office/drawing/2014/main" id="{086F54AE-B6C4-654E-9654-B2414230F867}"/>
                </a:ext>
              </a:extLst>
            </p:cNvPr>
            <p:cNvSpPr txBox="1"/>
            <p:nvPr/>
          </p:nvSpPr>
          <p:spPr>
            <a:xfrm>
              <a:off x="3133293" y="2717213"/>
              <a:ext cx="6820730" cy="1169551"/>
            </a:xfrm>
            <a:prstGeom prst="rect">
              <a:avLst/>
            </a:prstGeom>
            <a:noFill/>
          </p:spPr>
          <p:txBody>
            <a:bodyPr wrap="square" rtlCol="0">
              <a:spAutoFit/>
            </a:bodyPr>
            <a:lstStyle/>
            <a:p>
              <a:pPr lvl="0">
                <a:lnSpc>
                  <a:spcPct val="100000"/>
                </a:lnSpc>
              </a:pPr>
              <a:r>
                <a:rPr lang="da-DK" sz="2000" b="1" dirty="0">
                  <a:solidFill>
                    <a:srgbClr val="5AA2AE">
                      <a:lumMod val="75000"/>
                    </a:srgbClr>
                  </a:solidFill>
                  <a:latin typeface="Arial" panose="020B0604020202020204" pitchFamily="34" charset="0"/>
                  <a:cs typeface="Arial" panose="020B0604020202020204" pitchFamily="34" charset="0"/>
                </a:rPr>
                <a:t>Computationel tankegang</a:t>
              </a:r>
              <a:endParaRPr lang="da-DK" sz="1600" dirty="0">
                <a:solidFill>
                  <a:prstClr val="black"/>
                </a:solidFill>
                <a:latin typeface="Arial" panose="020B0604020202020204" pitchFamily="34" charset="0"/>
                <a:cs typeface="Arial" panose="020B0604020202020204" pitchFamily="34" charset="0"/>
              </a:endParaRPr>
            </a:p>
            <a:p>
              <a:pPr lvl="0">
                <a:lnSpc>
                  <a:spcPct val="100000"/>
                </a:lnSpc>
              </a:pPr>
              <a:endParaRPr lang="da-DK" sz="200" dirty="0">
                <a:solidFill>
                  <a:prstClr val="black"/>
                </a:solidFill>
                <a:latin typeface="Arial" panose="020B0604020202020204" pitchFamily="34" charset="0"/>
                <a:cs typeface="Arial" panose="020B0604020202020204" pitchFamily="34" charset="0"/>
              </a:endParaRPr>
            </a:p>
            <a:p>
              <a:pPr lvl="0">
                <a:lnSpc>
                  <a:spcPct val="100000"/>
                </a:lnSpc>
              </a:pPr>
              <a:r>
                <a:rPr lang="da-DK" sz="1400" dirty="0">
                  <a:solidFill>
                    <a:prstClr val="black"/>
                  </a:solidFill>
                  <a:latin typeface="Arial" panose="020B0604020202020204" pitchFamily="34" charset="0"/>
                  <a:cs typeface="Arial" panose="020B0604020202020204" pitchFamily="34" charset="0"/>
                </a:rPr>
                <a:t>Analyse, modellering og strukturering af data og dataprocesser med henblik på automatisk udførelse af en computer.</a:t>
              </a:r>
            </a:p>
            <a:p>
              <a:pPr lvl="0">
                <a:lnSpc>
                  <a:spcPct val="100000"/>
                </a:lnSpc>
              </a:pPr>
              <a:endParaRPr lang="da-DK" sz="400" dirty="0">
                <a:solidFill>
                  <a:prstClr val="black"/>
                </a:solidFill>
                <a:latin typeface="Arial" panose="020B0604020202020204" pitchFamily="34" charset="0"/>
                <a:cs typeface="Arial" panose="020B0604020202020204" pitchFamily="34" charset="0"/>
              </a:endParaRPr>
            </a:p>
            <a:p>
              <a:pPr lvl="0">
                <a:lnSpc>
                  <a:spcPct val="100000"/>
                </a:lnSpc>
              </a:pPr>
              <a:r>
                <a:rPr lang="da-DK" sz="1600" b="1" dirty="0">
                  <a:solidFill>
                    <a:srgbClr val="297FD5">
                      <a:lumMod val="50000"/>
                    </a:srgbClr>
                  </a:solidFill>
                  <a:latin typeface="Arial" panose="020B0604020202020204" pitchFamily="34" charset="0"/>
                  <a:cs typeface="Arial" panose="020B0604020202020204" pitchFamily="34" charset="0"/>
                </a:rPr>
                <a:t>Data  |  Algoritmer  |  Strukturering  |  Modellering</a:t>
              </a:r>
            </a:p>
          </p:txBody>
        </p:sp>
        <p:sp>
          <p:nvSpPr>
            <p:cNvPr id="33" name="Rectangle 32">
              <a:extLst>
                <a:ext uri="{FF2B5EF4-FFF2-40B4-BE49-F238E27FC236}">
                  <a16:creationId xmlns:a16="http://schemas.microsoft.com/office/drawing/2014/main" id="{CC7EA067-DCE0-0A45-A799-67748ABD3532}"/>
                </a:ext>
              </a:extLst>
            </p:cNvPr>
            <p:cNvSpPr/>
            <p:nvPr/>
          </p:nvSpPr>
          <p:spPr>
            <a:xfrm>
              <a:off x="1514673" y="2670859"/>
              <a:ext cx="10028496" cy="1294921"/>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grpSp>
      <p:grpSp>
        <p:nvGrpSpPr>
          <p:cNvPr id="34" name="Group 33">
            <a:extLst>
              <a:ext uri="{FF2B5EF4-FFF2-40B4-BE49-F238E27FC236}">
                <a16:creationId xmlns:a16="http://schemas.microsoft.com/office/drawing/2014/main" id="{150770CF-A943-694E-B1EA-51D954511012}"/>
              </a:ext>
            </a:extLst>
          </p:cNvPr>
          <p:cNvGrpSpPr/>
          <p:nvPr/>
        </p:nvGrpSpPr>
        <p:grpSpPr>
          <a:xfrm>
            <a:off x="961505" y="2654383"/>
            <a:ext cx="10028496" cy="1294921"/>
            <a:chOff x="1514673" y="4051836"/>
            <a:chExt cx="10028496" cy="1294921"/>
          </a:xfrm>
        </p:grpSpPr>
        <p:pic>
          <p:nvPicPr>
            <p:cNvPr id="35" name="Picture 34">
              <a:extLst>
                <a:ext uri="{FF2B5EF4-FFF2-40B4-BE49-F238E27FC236}">
                  <a16:creationId xmlns:a16="http://schemas.microsoft.com/office/drawing/2014/main" id="{416A84C7-C34A-B743-9F19-7A3ACED983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1849" y="4271375"/>
              <a:ext cx="943916" cy="851720"/>
            </a:xfrm>
            <a:prstGeom prst="rect">
              <a:avLst/>
            </a:prstGeom>
          </p:spPr>
        </p:pic>
        <p:sp>
          <p:nvSpPr>
            <p:cNvPr id="36" name="TextBox 35">
              <a:extLst>
                <a:ext uri="{FF2B5EF4-FFF2-40B4-BE49-F238E27FC236}">
                  <a16:creationId xmlns:a16="http://schemas.microsoft.com/office/drawing/2014/main" id="{FE61EAD0-2294-F849-A15D-D686C4C4CC7B}"/>
                </a:ext>
              </a:extLst>
            </p:cNvPr>
            <p:cNvSpPr txBox="1"/>
            <p:nvPr/>
          </p:nvSpPr>
          <p:spPr>
            <a:xfrm>
              <a:off x="3138811" y="4096816"/>
              <a:ext cx="8404358" cy="1169551"/>
            </a:xfrm>
            <a:prstGeom prst="rect">
              <a:avLst/>
            </a:prstGeom>
            <a:noFill/>
          </p:spPr>
          <p:txBody>
            <a:bodyPr wrap="square" rtlCol="0">
              <a:spAutoFit/>
            </a:bodyPr>
            <a:lstStyle/>
            <a:p>
              <a:pPr lvl="0">
                <a:lnSpc>
                  <a:spcPct val="100000"/>
                </a:lnSpc>
              </a:pPr>
              <a:r>
                <a:rPr lang="da-DK" sz="2000" b="1" dirty="0">
                  <a:solidFill>
                    <a:srgbClr val="5AA2AE">
                      <a:lumMod val="75000"/>
                    </a:srgbClr>
                  </a:solidFill>
                  <a:latin typeface="Arial" panose="020B0604020202020204" pitchFamily="34" charset="0"/>
                  <a:cs typeface="Arial" panose="020B0604020202020204" pitchFamily="34" charset="0"/>
                </a:rPr>
                <a:t>Digital design og designprocesser</a:t>
              </a:r>
              <a:endParaRPr lang="da-DK" sz="1600" dirty="0">
                <a:solidFill>
                  <a:prstClr val="black"/>
                </a:solidFill>
                <a:latin typeface="Arial" panose="020B0604020202020204" pitchFamily="34" charset="0"/>
                <a:cs typeface="Arial" panose="020B0604020202020204" pitchFamily="34" charset="0"/>
              </a:endParaRPr>
            </a:p>
            <a:p>
              <a:pPr lvl="0">
                <a:lnSpc>
                  <a:spcPct val="100000"/>
                </a:lnSpc>
              </a:pPr>
              <a:endParaRPr lang="da-DK" sz="200" dirty="0">
                <a:solidFill>
                  <a:prstClr val="black"/>
                </a:solidFill>
                <a:latin typeface="Arial" panose="020B0604020202020204" pitchFamily="34" charset="0"/>
                <a:cs typeface="Arial" panose="020B0604020202020204" pitchFamily="34" charset="0"/>
              </a:endParaRPr>
            </a:p>
            <a:p>
              <a:pPr lvl="0">
                <a:lnSpc>
                  <a:spcPct val="100000"/>
                </a:lnSpc>
              </a:pPr>
              <a:r>
                <a:rPr lang="da-DK" sz="1400" dirty="0">
                  <a:solidFill>
                    <a:prstClr val="black"/>
                  </a:solidFill>
                  <a:latin typeface="Arial" panose="020B0604020202020204" pitchFamily="34" charset="0"/>
                  <a:cs typeface="Arial" panose="020B0604020202020204" pitchFamily="34" charset="0"/>
                </a:rPr>
                <a:t>Tilrettelæggelse og gennemførelse af iterative designprocesser under hensyntagen til</a:t>
              </a:r>
            </a:p>
            <a:p>
              <a:pPr lvl="0">
                <a:lnSpc>
                  <a:spcPct val="100000"/>
                </a:lnSpc>
              </a:pPr>
              <a:r>
                <a:rPr lang="da-DK" sz="1400" dirty="0">
                  <a:solidFill>
                    <a:prstClr val="black"/>
                  </a:solidFill>
                  <a:latin typeface="Arial" panose="020B0604020202020204" pitchFamily="34" charset="0"/>
                  <a:cs typeface="Arial" panose="020B0604020202020204" pitchFamily="34" charset="0"/>
                </a:rPr>
                <a:t>fremtid brug.</a:t>
              </a:r>
            </a:p>
            <a:p>
              <a:pPr lvl="0">
                <a:lnSpc>
                  <a:spcPct val="100000"/>
                </a:lnSpc>
              </a:pPr>
              <a:endParaRPr lang="da-DK" sz="400" dirty="0">
                <a:solidFill>
                  <a:prstClr val="black"/>
                </a:solidFill>
                <a:latin typeface="Arial" panose="020B0604020202020204" pitchFamily="34" charset="0"/>
                <a:cs typeface="Arial" panose="020B0604020202020204" pitchFamily="34" charset="0"/>
              </a:endParaRPr>
            </a:p>
            <a:p>
              <a:pPr lvl="0">
                <a:lnSpc>
                  <a:spcPct val="100000"/>
                </a:lnSpc>
              </a:pPr>
              <a:r>
                <a:rPr lang="da-DK" sz="1600" b="1" dirty="0">
                  <a:solidFill>
                    <a:srgbClr val="297FD5">
                      <a:lumMod val="50000"/>
                    </a:srgbClr>
                  </a:solidFill>
                  <a:latin typeface="Arial" panose="020B0604020202020204" pitchFamily="34" charset="0"/>
                  <a:cs typeface="Arial" panose="020B0604020202020204" pitchFamily="34" charset="0"/>
                </a:rPr>
                <a:t>Rammesættelse|  Idégenerering  |  Konstruktion  |  Argumentation og introspektion</a:t>
              </a:r>
            </a:p>
          </p:txBody>
        </p:sp>
        <p:sp>
          <p:nvSpPr>
            <p:cNvPr id="37" name="Rectangle 36">
              <a:extLst>
                <a:ext uri="{FF2B5EF4-FFF2-40B4-BE49-F238E27FC236}">
                  <a16:creationId xmlns:a16="http://schemas.microsoft.com/office/drawing/2014/main" id="{3AA19ABA-FAAB-7347-B88B-57C5E5E09A07}"/>
                </a:ext>
              </a:extLst>
            </p:cNvPr>
            <p:cNvSpPr/>
            <p:nvPr/>
          </p:nvSpPr>
          <p:spPr>
            <a:xfrm>
              <a:off x="1514673" y="4051836"/>
              <a:ext cx="10028496" cy="1294921"/>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grpSp>
      <p:grpSp>
        <p:nvGrpSpPr>
          <p:cNvPr id="38" name="Group 37">
            <a:extLst>
              <a:ext uri="{FF2B5EF4-FFF2-40B4-BE49-F238E27FC236}">
                <a16:creationId xmlns:a16="http://schemas.microsoft.com/office/drawing/2014/main" id="{784D148C-73C9-AC45-9DFA-C9F325F0AEE7}"/>
              </a:ext>
            </a:extLst>
          </p:cNvPr>
          <p:cNvGrpSpPr/>
          <p:nvPr/>
        </p:nvGrpSpPr>
        <p:grpSpPr>
          <a:xfrm>
            <a:off x="961505" y="1294356"/>
            <a:ext cx="10028496" cy="1294921"/>
            <a:chOff x="1514673" y="5432813"/>
            <a:chExt cx="10028496" cy="1294921"/>
          </a:xfrm>
        </p:grpSpPr>
        <p:pic>
          <p:nvPicPr>
            <p:cNvPr id="39" name="Picture 38">
              <a:extLst>
                <a:ext uri="{FF2B5EF4-FFF2-40B4-BE49-F238E27FC236}">
                  <a16:creationId xmlns:a16="http://schemas.microsoft.com/office/drawing/2014/main" id="{3895FDED-FE2E-8844-8AE1-4728569FC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0392" y="5632798"/>
              <a:ext cx="926829" cy="903658"/>
            </a:xfrm>
            <a:prstGeom prst="rect">
              <a:avLst/>
            </a:prstGeom>
          </p:spPr>
        </p:pic>
        <p:sp>
          <p:nvSpPr>
            <p:cNvPr id="40" name="TextBox 39">
              <a:extLst>
                <a:ext uri="{FF2B5EF4-FFF2-40B4-BE49-F238E27FC236}">
                  <a16:creationId xmlns:a16="http://schemas.microsoft.com/office/drawing/2014/main" id="{E1EF3C34-2AD8-334C-8B44-3B3A4CEC5B73}"/>
                </a:ext>
              </a:extLst>
            </p:cNvPr>
            <p:cNvSpPr txBox="1"/>
            <p:nvPr/>
          </p:nvSpPr>
          <p:spPr>
            <a:xfrm>
              <a:off x="3140977" y="5476906"/>
              <a:ext cx="7128746" cy="1169551"/>
            </a:xfrm>
            <a:prstGeom prst="rect">
              <a:avLst/>
            </a:prstGeom>
            <a:noFill/>
          </p:spPr>
          <p:txBody>
            <a:bodyPr wrap="square" rtlCol="0">
              <a:spAutoFit/>
            </a:bodyPr>
            <a:lstStyle/>
            <a:p>
              <a:pPr lvl="0">
                <a:lnSpc>
                  <a:spcPct val="100000"/>
                </a:lnSpc>
              </a:pPr>
              <a:r>
                <a:rPr lang="da-DK" sz="2000" b="1" dirty="0">
                  <a:solidFill>
                    <a:srgbClr val="5AA2AE">
                      <a:lumMod val="75000"/>
                    </a:srgbClr>
                  </a:solidFill>
                  <a:latin typeface="Arial" panose="020B0604020202020204" pitchFamily="34" charset="0"/>
                  <a:cs typeface="Arial" panose="020B0604020202020204" pitchFamily="34" charset="0"/>
                </a:rPr>
                <a:t>Digital myndiggørelse</a:t>
              </a:r>
            </a:p>
            <a:p>
              <a:pPr lvl="0">
                <a:lnSpc>
                  <a:spcPct val="100000"/>
                </a:lnSpc>
              </a:pPr>
              <a:endParaRPr lang="da-DK" sz="200" dirty="0">
                <a:solidFill>
                  <a:prstClr val="black"/>
                </a:solidFill>
                <a:latin typeface="Arial" panose="020B0604020202020204" pitchFamily="34" charset="0"/>
                <a:cs typeface="Arial" panose="020B0604020202020204" pitchFamily="34" charset="0"/>
              </a:endParaRPr>
            </a:p>
            <a:p>
              <a:pPr lvl="0">
                <a:lnSpc>
                  <a:spcPct val="100000"/>
                </a:lnSpc>
              </a:pPr>
              <a:r>
                <a:rPr lang="da-DK" sz="1400" dirty="0">
                  <a:solidFill>
                    <a:prstClr val="black"/>
                  </a:solidFill>
                  <a:latin typeface="Arial" panose="020B0604020202020204" pitchFamily="34" charset="0"/>
                  <a:cs typeface="Arial" panose="020B0604020202020204" pitchFamily="34" charset="0"/>
                </a:rPr>
                <a:t>Kritisk, refleksiv og konstruktiv undersøgelse og forståelse af digitale artefakters muligheder og konsekvenser.</a:t>
              </a:r>
            </a:p>
            <a:p>
              <a:pPr lvl="0">
                <a:lnSpc>
                  <a:spcPct val="100000"/>
                </a:lnSpc>
              </a:pPr>
              <a:endParaRPr lang="da-DK" sz="400" dirty="0">
                <a:solidFill>
                  <a:prstClr val="black"/>
                </a:solidFill>
                <a:latin typeface="Arial" panose="020B0604020202020204" pitchFamily="34" charset="0"/>
                <a:cs typeface="Arial" panose="020B0604020202020204" pitchFamily="34" charset="0"/>
              </a:endParaRPr>
            </a:p>
            <a:p>
              <a:pPr lvl="0">
                <a:lnSpc>
                  <a:spcPct val="100000"/>
                </a:lnSpc>
              </a:pPr>
              <a:r>
                <a:rPr lang="da-DK" sz="1600" b="1" dirty="0">
                  <a:solidFill>
                    <a:srgbClr val="297FD5">
                      <a:lumMod val="50000"/>
                    </a:srgbClr>
                  </a:solidFill>
                  <a:latin typeface="Arial" panose="020B0604020202020204" pitchFamily="34" charset="0"/>
                  <a:cs typeface="Arial" panose="020B0604020202020204" pitchFamily="34" charset="0"/>
                </a:rPr>
                <a:t>Analyse af teknologi, formål og brug | Konsekvensvurdering | Redesign</a:t>
              </a:r>
            </a:p>
          </p:txBody>
        </p:sp>
        <p:sp>
          <p:nvSpPr>
            <p:cNvPr id="41" name="Rectangle 40">
              <a:extLst>
                <a:ext uri="{FF2B5EF4-FFF2-40B4-BE49-F238E27FC236}">
                  <a16:creationId xmlns:a16="http://schemas.microsoft.com/office/drawing/2014/main" id="{3F450078-1A3D-7B43-8C59-2C3F588DAA3D}"/>
                </a:ext>
              </a:extLst>
            </p:cNvPr>
            <p:cNvSpPr/>
            <p:nvPr/>
          </p:nvSpPr>
          <p:spPr>
            <a:xfrm>
              <a:off x="1514673" y="5432813"/>
              <a:ext cx="10028496" cy="1294921"/>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GB"/>
            </a:p>
          </p:txBody>
        </p:sp>
      </p:grpSp>
    </p:spTree>
    <p:extLst>
      <p:ext uri="{BB962C8B-B14F-4D97-AF65-F5344CB8AC3E}">
        <p14:creationId xmlns:p14="http://schemas.microsoft.com/office/powerpoint/2010/main" val="113656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DD84-E5BA-254F-9D31-CEC23A0F266B}"/>
              </a:ext>
            </a:extLst>
          </p:cNvPr>
          <p:cNvSpPr>
            <a:spLocks noGrp="1"/>
          </p:cNvSpPr>
          <p:nvPr>
            <p:ph type="title"/>
          </p:nvPr>
        </p:nvSpPr>
        <p:spPr>
          <a:xfrm>
            <a:off x="838200" y="365125"/>
            <a:ext cx="10515600" cy="801276"/>
          </a:xfrm>
        </p:spPr>
        <p:txBody>
          <a:bodyPr>
            <a:normAutofit fontScale="90000"/>
          </a:bodyPr>
          <a:lstStyle/>
          <a:p>
            <a:pPr algn="ctr"/>
            <a:r>
              <a:rPr lang="da-DK" dirty="0"/>
              <a:t>Computationel modellering</a:t>
            </a:r>
            <a:br>
              <a:rPr lang="da-DK" dirty="0"/>
            </a:br>
            <a:r>
              <a:rPr lang="da-DK" dirty="0"/>
              <a:t>af et problemdomæne</a:t>
            </a:r>
          </a:p>
        </p:txBody>
      </p:sp>
      <p:sp>
        <p:nvSpPr>
          <p:cNvPr id="19" name="Oval 18">
            <a:extLst>
              <a:ext uri="{FF2B5EF4-FFF2-40B4-BE49-F238E27FC236}">
                <a16:creationId xmlns:a16="http://schemas.microsoft.com/office/drawing/2014/main" id="{5ECCA560-F802-E54D-9A06-AAC77BA3ED86}"/>
              </a:ext>
            </a:extLst>
          </p:cNvPr>
          <p:cNvSpPr/>
          <p:nvPr/>
        </p:nvSpPr>
        <p:spPr>
          <a:xfrm>
            <a:off x="1454674" y="1359004"/>
            <a:ext cx="3245796" cy="44750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DAA0663F-FD1A-0941-BF4F-93321CB164D5}"/>
              </a:ext>
            </a:extLst>
          </p:cNvPr>
          <p:cNvSpPr txBox="1"/>
          <p:nvPr/>
        </p:nvSpPr>
        <p:spPr>
          <a:xfrm>
            <a:off x="2100381" y="5993776"/>
            <a:ext cx="1954381" cy="369332"/>
          </a:xfrm>
          <a:prstGeom prst="rect">
            <a:avLst/>
          </a:prstGeom>
          <a:noFill/>
        </p:spPr>
        <p:txBody>
          <a:bodyPr wrap="none" rtlCol="0" anchor="ctr">
            <a:spAutoFit/>
          </a:bodyPr>
          <a:lstStyle/>
          <a:p>
            <a:pPr algn="ctr"/>
            <a:r>
              <a:rPr lang="da-DK" dirty="0">
                <a:latin typeface="Arial" panose="020B0604020202020204" pitchFamily="34" charset="0"/>
                <a:cs typeface="Arial" panose="020B0604020202020204" pitchFamily="34" charset="0"/>
              </a:rPr>
              <a:t>Problemdomæne</a:t>
            </a:r>
          </a:p>
        </p:txBody>
      </p:sp>
      <p:sp>
        <p:nvSpPr>
          <p:cNvPr id="26" name="Oval 25">
            <a:extLst>
              <a:ext uri="{FF2B5EF4-FFF2-40B4-BE49-F238E27FC236}">
                <a16:creationId xmlns:a16="http://schemas.microsoft.com/office/drawing/2014/main" id="{422C0DF0-CB15-DE47-96CF-63B575B0EA83}"/>
              </a:ext>
            </a:extLst>
          </p:cNvPr>
          <p:cNvSpPr/>
          <p:nvPr/>
        </p:nvSpPr>
        <p:spPr>
          <a:xfrm>
            <a:off x="7493977" y="1360264"/>
            <a:ext cx="3245796" cy="44750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TextBox 26">
            <a:extLst>
              <a:ext uri="{FF2B5EF4-FFF2-40B4-BE49-F238E27FC236}">
                <a16:creationId xmlns:a16="http://schemas.microsoft.com/office/drawing/2014/main" id="{4893434E-D6D5-DA46-A343-A32F23CE6FA0}"/>
              </a:ext>
            </a:extLst>
          </p:cNvPr>
          <p:cNvSpPr txBox="1"/>
          <p:nvPr/>
        </p:nvSpPr>
        <p:spPr>
          <a:xfrm>
            <a:off x="7536965" y="5993776"/>
            <a:ext cx="3159840" cy="369332"/>
          </a:xfrm>
          <a:prstGeom prst="rect">
            <a:avLst/>
          </a:prstGeom>
          <a:noFill/>
        </p:spPr>
        <p:txBody>
          <a:bodyPr wrap="none" rtlCol="0" anchor="ctr">
            <a:spAutoFit/>
          </a:bodyPr>
          <a:lstStyle/>
          <a:p>
            <a:pPr algn="ctr"/>
            <a:r>
              <a:rPr lang="da-DK" dirty="0">
                <a:latin typeface="Arial" panose="020B0604020202020204" pitchFamily="34" charset="0"/>
                <a:cs typeface="Arial" panose="020B0604020202020204" pitchFamily="34" charset="0"/>
              </a:rPr>
              <a:t>Computationelt modelsystem</a:t>
            </a:r>
          </a:p>
        </p:txBody>
      </p:sp>
      <p:sp>
        <p:nvSpPr>
          <p:cNvPr id="29" name="TextBox 28">
            <a:extLst>
              <a:ext uri="{FF2B5EF4-FFF2-40B4-BE49-F238E27FC236}">
                <a16:creationId xmlns:a16="http://schemas.microsoft.com/office/drawing/2014/main" id="{1BE88AE9-2D9D-E340-AF00-3E415E60F2A0}"/>
              </a:ext>
            </a:extLst>
          </p:cNvPr>
          <p:cNvSpPr txBox="1"/>
          <p:nvPr/>
        </p:nvSpPr>
        <p:spPr>
          <a:xfrm>
            <a:off x="2090722" y="2086300"/>
            <a:ext cx="1980028"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Begreber og brugssituationer</a:t>
            </a:r>
          </a:p>
        </p:txBody>
      </p:sp>
      <p:sp>
        <p:nvSpPr>
          <p:cNvPr id="31" name="TextBox 30">
            <a:extLst>
              <a:ext uri="{FF2B5EF4-FFF2-40B4-BE49-F238E27FC236}">
                <a16:creationId xmlns:a16="http://schemas.microsoft.com/office/drawing/2014/main" id="{2BB54D12-B722-2941-8315-1A6A594B7640}"/>
              </a:ext>
            </a:extLst>
          </p:cNvPr>
          <p:cNvSpPr txBox="1"/>
          <p:nvPr/>
        </p:nvSpPr>
        <p:spPr>
          <a:xfrm>
            <a:off x="2026904" y="4577992"/>
            <a:ext cx="2108580"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Fænomener og</a:t>
            </a:r>
          </a:p>
          <a:p>
            <a:pPr algn="ctr"/>
            <a:r>
              <a:rPr lang="da-DK" sz="1400" dirty="0">
                <a:latin typeface="Arial" panose="020B0604020202020204" pitchFamily="34" charset="0"/>
                <a:cs typeface="Arial" panose="020B0604020202020204" pitchFamily="34" charset="0"/>
              </a:rPr>
              <a:t>komplekse problemer</a:t>
            </a:r>
          </a:p>
        </p:txBody>
      </p:sp>
      <p:cxnSp>
        <p:nvCxnSpPr>
          <p:cNvPr id="32" name="Straight Arrow Connector 31">
            <a:extLst>
              <a:ext uri="{FF2B5EF4-FFF2-40B4-BE49-F238E27FC236}">
                <a16:creationId xmlns:a16="http://schemas.microsoft.com/office/drawing/2014/main" id="{73EF62E6-BB9A-1547-AD55-72317A57BCE6}"/>
              </a:ext>
            </a:extLst>
          </p:cNvPr>
          <p:cNvCxnSpPr>
            <a:cxnSpLocks/>
          </p:cNvCxnSpPr>
          <p:nvPr/>
        </p:nvCxnSpPr>
        <p:spPr>
          <a:xfrm flipV="1">
            <a:off x="3079332" y="2689568"/>
            <a:ext cx="0" cy="176668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F2A2E9-DC2B-C44C-B196-BA9E30D1211F}"/>
              </a:ext>
            </a:extLst>
          </p:cNvPr>
          <p:cNvSpPr txBox="1"/>
          <p:nvPr/>
        </p:nvSpPr>
        <p:spPr>
          <a:xfrm>
            <a:off x="2084050" y="3447213"/>
            <a:ext cx="1996059" cy="307777"/>
          </a:xfrm>
          <a:prstGeom prst="rect">
            <a:avLst/>
          </a:prstGeom>
          <a:solidFill>
            <a:schemeClr val="bg1"/>
          </a:solid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Analyse og abstraktion</a:t>
            </a:r>
          </a:p>
        </p:txBody>
      </p:sp>
      <p:sp>
        <p:nvSpPr>
          <p:cNvPr id="34" name="TextBox 33">
            <a:extLst>
              <a:ext uri="{FF2B5EF4-FFF2-40B4-BE49-F238E27FC236}">
                <a16:creationId xmlns:a16="http://schemas.microsoft.com/office/drawing/2014/main" id="{6FBAF8B5-DC8C-DB4D-86F9-74A011FCAD61}"/>
              </a:ext>
            </a:extLst>
          </p:cNvPr>
          <p:cNvSpPr txBox="1"/>
          <p:nvPr/>
        </p:nvSpPr>
        <p:spPr>
          <a:xfrm>
            <a:off x="8126861" y="2086300"/>
            <a:ext cx="1980028"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Digital</a:t>
            </a:r>
          </a:p>
          <a:p>
            <a:pPr algn="ctr"/>
            <a:r>
              <a:rPr lang="da-DK" sz="1400" dirty="0">
                <a:latin typeface="Arial" panose="020B0604020202020204" pitchFamily="34" charset="0"/>
                <a:cs typeface="Arial" panose="020B0604020202020204" pitchFamily="34" charset="0"/>
              </a:rPr>
              <a:t>teknologi</a:t>
            </a:r>
          </a:p>
        </p:txBody>
      </p:sp>
      <p:sp>
        <p:nvSpPr>
          <p:cNvPr id="36" name="TextBox 35">
            <a:extLst>
              <a:ext uri="{FF2B5EF4-FFF2-40B4-BE49-F238E27FC236}">
                <a16:creationId xmlns:a16="http://schemas.microsoft.com/office/drawing/2014/main" id="{6BD5757C-BCA3-9A4A-AA36-2FB77EE742C3}"/>
              </a:ext>
            </a:extLst>
          </p:cNvPr>
          <p:cNvSpPr txBox="1"/>
          <p:nvPr/>
        </p:nvSpPr>
        <p:spPr>
          <a:xfrm>
            <a:off x="8228938" y="4577992"/>
            <a:ext cx="1775871"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Digitale</a:t>
            </a:r>
          </a:p>
          <a:p>
            <a:pPr algn="ctr"/>
            <a:r>
              <a:rPr lang="da-DK" sz="1400" dirty="0">
                <a:latin typeface="Arial" panose="020B0604020202020204" pitchFamily="34" charset="0"/>
                <a:cs typeface="Arial" panose="020B0604020202020204" pitchFamily="34" charset="0"/>
              </a:rPr>
              <a:t>artefakter</a:t>
            </a:r>
          </a:p>
        </p:txBody>
      </p:sp>
      <p:cxnSp>
        <p:nvCxnSpPr>
          <p:cNvPr id="37" name="Straight Arrow Connector 36">
            <a:extLst>
              <a:ext uri="{FF2B5EF4-FFF2-40B4-BE49-F238E27FC236}">
                <a16:creationId xmlns:a16="http://schemas.microsoft.com/office/drawing/2014/main" id="{C3A3E187-1B67-F14F-ACEF-72036C0BE316}"/>
              </a:ext>
            </a:extLst>
          </p:cNvPr>
          <p:cNvCxnSpPr>
            <a:cxnSpLocks/>
          </p:cNvCxnSpPr>
          <p:nvPr/>
        </p:nvCxnSpPr>
        <p:spPr>
          <a:xfrm flipV="1">
            <a:off x="9111097" y="2682744"/>
            <a:ext cx="0" cy="1801506"/>
          </a:xfrm>
          <a:prstGeom prst="straightConnector1">
            <a:avLst/>
          </a:prstGeom>
          <a:ln>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ACF6C8-73AD-7B48-9A17-DE2489D55BA5}"/>
              </a:ext>
            </a:extLst>
          </p:cNvPr>
          <p:cNvSpPr txBox="1"/>
          <p:nvPr/>
        </p:nvSpPr>
        <p:spPr>
          <a:xfrm>
            <a:off x="8115815" y="3447213"/>
            <a:ext cx="2005677" cy="307777"/>
          </a:xfrm>
          <a:prstGeom prst="rect">
            <a:avLst/>
          </a:prstGeom>
          <a:solidFill>
            <a:schemeClr val="bg1"/>
          </a:solid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Design og konstruktion</a:t>
            </a:r>
          </a:p>
        </p:txBody>
      </p:sp>
      <p:cxnSp>
        <p:nvCxnSpPr>
          <p:cNvPr id="41" name="Straight Arrow Connector 40">
            <a:extLst>
              <a:ext uri="{FF2B5EF4-FFF2-40B4-BE49-F238E27FC236}">
                <a16:creationId xmlns:a16="http://schemas.microsoft.com/office/drawing/2014/main" id="{33F76F16-2DAB-1847-B48C-B0D53F7B7680}"/>
              </a:ext>
            </a:extLst>
          </p:cNvPr>
          <p:cNvCxnSpPr>
            <a:cxnSpLocks/>
          </p:cNvCxnSpPr>
          <p:nvPr/>
        </p:nvCxnSpPr>
        <p:spPr>
          <a:xfrm>
            <a:off x="4844053" y="3902143"/>
            <a:ext cx="2516489" cy="0"/>
          </a:xfrm>
          <a:prstGeom prst="straightConnector1">
            <a:avLst/>
          </a:prstGeom>
          <a:ln>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931535A-8708-7C46-949F-C9057C9F25B1}"/>
              </a:ext>
            </a:extLst>
          </p:cNvPr>
          <p:cNvCxnSpPr>
            <a:cxnSpLocks/>
          </p:cNvCxnSpPr>
          <p:nvPr/>
        </p:nvCxnSpPr>
        <p:spPr>
          <a:xfrm>
            <a:off x="4806864" y="3228658"/>
            <a:ext cx="2516489" cy="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EDE4DBE-1742-E945-95CD-BC25B74D451D}"/>
              </a:ext>
            </a:extLst>
          </p:cNvPr>
          <p:cNvSpPr txBox="1"/>
          <p:nvPr/>
        </p:nvSpPr>
        <p:spPr>
          <a:xfrm>
            <a:off x="5261416" y="4031295"/>
            <a:ext cx="1766830" cy="523220"/>
          </a:xfrm>
          <a:prstGeom prst="rect">
            <a:avLst/>
          </a:prstGeom>
          <a:no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Værdi gennem brug</a:t>
            </a:r>
          </a:p>
          <a:p>
            <a:pPr algn="ctr"/>
            <a:r>
              <a:rPr lang="da-DK" sz="1400" dirty="0">
                <a:solidFill>
                  <a:srgbClr val="C00000"/>
                </a:solidFill>
                <a:latin typeface="Arial" panose="020B0604020202020204" pitchFamily="34" charset="0"/>
                <a:cs typeface="Arial" panose="020B0604020202020204" pitchFamily="34" charset="0"/>
              </a:rPr>
              <a:t>og fortolkning</a:t>
            </a:r>
          </a:p>
        </p:txBody>
      </p:sp>
      <p:sp>
        <p:nvSpPr>
          <p:cNvPr id="21" name="TextBox 20">
            <a:extLst>
              <a:ext uri="{FF2B5EF4-FFF2-40B4-BE49-F238E27FC236}">
                <a16:creationId xmlns:a16="http://schemas.microsoft.com/office/drawing/2014/main" id="{3975A610-0CA9-F448-943D-DBEB140E750C}"/>
              </a:ext>
            </a:extLst>
          </p:cNvPr>
          <p:cNvSpPr txBox="1"/>
          <p:nvPr/>
        </p:nvSpPr>
        <p:spPr>
          <a:xfrm>
            <a:off x="5427812" y="2588165"/>
            <a:ext cx="1338828" cy="523220"/>
          </a:xfrm>
          <a:prstGeom prst="rect">
            <a:avLst/>
          </a:prstGeom>
          <a:noFill/>
        </p:spPr>
        <p:txBody>
          <a:bodyPr wrap="none" rtlCol="0" anchor="b">
            <a:spAutoFit/>
          </a:bodyPr>
          <a:lstStyle/>
          <a:p>
            <a:pPr algn="ctr"/>
            <a:r>
              <a:rPr lang="da-DK" sz="1400" dirty="0">
                <a:solidFill>
                  <a:srgbClr val="C00000"/>
                </a:solidFill>
                <a:latin typeface="Arial" panose="020B0604020202020204" pitchFamily="34" charset="0"/>
                <a:cs typeface="Arial" panose="020B0604020202020204" pitchFamily="34" charset="0"/>
              </a:rPr>
              <a:t>Computationel</a:t>
            </a:r>
          </a:p>
          <a:p>
            <a:pPr algn="ctr"/>
            <a:r>
              <a:rPr lang="da-DK" sz="1400" dirty="0">
                <a:solidFill>
                  <a:srgbClr val="C00000"/>
                </a:solidFill>
                <a:latin typeface="Arial" panose="020B0604020202020204" pitchFamily="34" charset="0"/>
                <a:cs typeface="Arial" panose="020B0604020202020204" pitchFamily="34" charset="0"/>
              </a:rPr>
              <a:t>modellering</a:t>
            </a:r>
          </a:p>
        </p:txBody>
      </p:sp>
    </p:spTree>
    <p:extLst>
      <p:ext uri="{BB962C8B-B14F-4D97-AF65-F5344CB8AC3E}">
        <p14:creationId xmlns:p14="http://schemas.microsoft.com/office/powerpoint/2010/main" val="3762739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27A4B0E4-7418-A440-A10C-124C83B6553F}"/>
              </a:ext>
            </a:extLst>
          </p:cNvPr>
          <p:cNvSpPr txBox="1"/>
          <p:nvPr/>
        </p:nvSpPr>
        <p:spPr>
          <a:xfrm>
            <a:off x="5261416" y="4031295"/>
            <a:ext cx="1766830" cy="523220"/>
          </a:xfrm>
          <a:prstGeom prst="rect">
            <a:avLst/>
          </a:prstGeom>
          <a:no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Værdi gennem brug</a:t>
            </a:r>
          </a:p>
          <a:p>
            <a:pPr algn="ctr"/>
            <a:r>
              <a:rPr lang="da-DK" sz="1400" dirty="0">
                <a:solidFill>
                  <a:srgbClr val="C00000"/>
                </a:solidFill>
                <a:latin typeface="Arial" panose="020B0604020202020204" pitchFamily="34" charset="0"/>
                <a:cs typeface="Arial" panose="020B0604020202020204" pitchFamily="34" charset="0"/>
              </a:rPr>
              <a:t>og fortolkning</a:t>
            </a:r>
          </a:p>
        </p:txBody>
      </p:sp>
      <p:sp>
        <p:nvSpPr>
          <p:cNvPr id="19" name="Oval 18">
            <a:extLst>
              <a:ext uri="{FF2B5EF4-FFF2-40B4-BE49-F238E27FC236}">
                <a16:creationId xmlns:a16="http://schemas.microsoft.com/office/drawing/2014/main" id="{5ECCA560-F802-E54D-9A06-AAC77BA3ED86}"/>
              </a:ext>
            </a:extLst>
          </p:cNvPr>
          <p:cNvSpPr/>
          <p:nvPr/>
        </p:nvSpPr>
        <p:spPr>
          <a:xfrm>
            <a:off x="1454674" y="1359004"/>
            <a:ext cx="3245796" cy="44750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6" name="Oval 25">
            <a:extLst>
              <a:ext uri="{FF2B5EF4-FFF2-40B4-BE49-F238E27FC236}">
                <a16:creationId xmlns:a16="http://schemas.microsoft.com/office/drawing/2014/main" id="{422C0DF0-CB15-DE47-96CF-63B575B0EA83}"/>
              </a:ext>
            </a:extLst>
          </p:cNvPr>
          <p:cNvSpPr/>
          <p:nvPr/>
        </p:nvSpPr>
        <p:spPr>
          <a:xfrm>
            <a:off x="7493977" y="1360264"/>
            <a:ext cx="3245796" cy="44750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cxnSp>
        <p:nvCxnSpPr>
          <p:cNvPr id="32" name="Straight Arrow Connector 31">
            <a:extLst>
              <a:ext uri="{FF2B5EF4-FFF2-40B4-BE49-F238E27FC236}">
                <a16:creationId xmlns:a16="http://schemas.microsoft.com/office/drawing/2014/main" id="{73EF62E6-BB9A-1547-AD55-72317A57BCE6}"/>
              </a:ext>
            </a:extLst>
          </p:cNvPr>
          <p:cNvCxnSpPr>
            <a:cxnSpLocks/>
          </p:cNvCxnSpPr>
          <p:nvPr/>
        </p:nvCxnSpPr>
        <p:spPr>
          <a:xfrm flipV="1">
            <a:off x="3079332" y="2689568"/>
            <a:ext cx="0" cy="176668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F2A2E9-DC2B-C44C-B196-BA9E30D1211F}"/>
              </a:ext>
            </a:extLst>
          </p:cNvPr>
          <p:cNvSpPr txBox="1"/>
          <p:nvPr/>
        </p:nvSpPr>
        <p:spPr>
          <a:xfrm>
            <a:off x="2084050" y="3447213"/>
            <a:ext cx="1996059" cy="307777"/>
          </a:xfrm>
          <a:prstGeom prst="rect">
            <a:avLst/>
          </a:prstGeom>
          <a:solidFill>
            <a:schemeClr val="bg1"/>
          </a:solid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Analyse og abstraktion</a:t>
            </a:r>
          </a:p>
        </p:txBody>
      </p:sp>
      <p:sp>
        <p:nvSpPr>
          <p:cNvPr id="34" name="TextBox 33">
            <a:extLst>
              <a:ext uri="{FF2B5EF4-FFF2-40B4-BE49-F238E27FC236}">
                <a16:creationId xmlns:a16="http://schemas.microsoft.com/office/drawing/2014/main" id="{6FBAF8B5-DC8C-DB4D-86F9-74A011FCAD61}"/>
              </a:ext>
            </a:extLst>
          </p:cNvPr>
          <p:cNvSpPr txBox="1"/>
          <p:nvPr/>
        </p:nvSpPr>
        <p:spPr>
          <a:xfrm>
            <a:off x="8126861" y="2086300"/>
            <a:ext cx="1980028"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Digital</a:t>
            </a:r>
          </a:p>
          <a:p>
            <a:pPr algn="ctr"/>
            <a:r>
              <a:rPr lang="da-DK" sz="1400" dirty="0">
                <a:latin typeface="Arial" panose="020B0604020202020204" pitchFamily="34" charset="0"/>
                <a:cs typeface="Arial" panose="020B0604020202020204" pitchFamily="34" charset="0"/>
              </a:rPr>
              <a:t>teknologi</a:t>
            </a:r>
          </a:p>
        </p:txBody>
      </p:sp>
      <p:sp>
        <p:nvSpPr>
          <p:cNvPr id="36" name="TextBox 35">
            <a:extLst>
              <a:ext uri="{FF2B5EF4-FFF2-40B4-BE49-F238E27FC236}">
                <a16:creationId xmlns:a16="http://schemas.microsoft.com/office/drawing/2014/main" id="{6BD5757C-BCA3-9A4A-AA36-2FB77EE742C3}"/>
              </a:ext>
            </a:extLst>
          </p:cNvPr>
          <p:cNvSpPr txBox="1"/>
          <p:nvPr/>
        </p:nvSpPr>
        <p:spPr>
          <a:xfrm>
            <a:off x="8228938" y="4577992"/>
            <a:ext cx="1775871"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Digitale</a:t>
            </a:r>
          </a:p>
          <a:p>
            <a:pPr algn="ctr"/>
            <a:r>
              <a:rPr lang="da-DK" sz="1400" dirty="0">
                <a:latin typeface="Arial" panose="020B0604020202020204" pitchFamily="34" charset="0"/>
                <a:cs typeface="Arial" panose="020B0604020202020204" pitchFamily="34" charset="0"/>
              </a:rPr>
              <a:t>artefakter</a:t>
            </a:r>
          </a:p>
        </p:txBody>
      </p:sp>
      <p:cxnSp>
        <p:nvCxnSpPr>
          <p:cNvPr id="37" name="Straight Arrow Connector 36">
            <a:extLst>
              <a:ext uri="{FF2B5EF4-FFF2-40B4-BE49-F238E27FC236}">
                <a16:creationId xmlns:a16="http://schemas.microsoft.com/office/drawing/2014/main" id="{C3A3E187-1B67-F14F-ACEF-72036C0BE316}"/>
              </a:ext>
            </a:extLst>
          </p:cNvPr>
          <p:cNvCxnSpPr>
            <a:cxnSpLocks/>
          </p:cNvCxnSpPr>
          <p:nvPr/>
        </p:nvCxnSpPr>
        <p:spPr>
          <a:xfrm flipV="1">
            <a:off x="9111097" y="2682744"/>
            <a:ext cx="0" cy="1801506"/>
          </a:xfrm>
          <a:prstGeom prst="straightConnector1">
            <a:avLst/>
          </a:prstGeom>
          <a:ln>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ACF6C8-73AD-7B48-9A17-DE2489D55BA5}"/>
              </a:ext>
            </a:extLst>
          </p:cNvPr>
          <p:cNvSpPr txBox="1"/>
          <p:nvPr/>
        </p:nvSpPr>
        <p:spPr>
          <a:xfrm>
            <a:off x="8115815" y="3447213"/>
            <a:ext cx="2005677" cy="307777"/>
          </a:xfrm>
          <a:prstGeom prst="rect">
            <a:avLst/>
          </a:prstGeom>
          <a:solidFill>
            <a:schemeClr val="bg1"/>
          </a:solidFill>
        </p:spPr>
        <p:txBody>
          <a:bodyPr wrap="none" rtlCol="0" anchor="ctr">
            <a:spAutoFit/>
          </a:bodyPr>
          <a:lstStyle/>
          <a:p>
            <a:pPr algn="ctr"/>
            <a:r>
              <a:rPr lang="da-DK" sz="1400" dirty="0">
                <a:solidFill>
                  <a:srgbClr val="C00000"/>
                </a:solidFill>
                <a:latin typeface="Arial" panose="020B0604020202020204" pitchFamily="34" charset="0"/>
                <a:cs typeface="Arial" panose="020B0604020202020204" pitchFamily="34" charset="0"/>
              </a:rPr>
              <a:t>Design og konstruktion</a:t>
            </a:r>
          </a:p>
        </p:txBody>
      </p:sp>
      <p:grpSp>
        <p:nvGrpSpPr>
          <p:cNvPr id="24" name="Group 23">
            <a:extLst>
              <a:ext uri="{FF2B5EF4-FFF2-40B4-BE49-F238E27FC236}">
                <a16:creationId xmlns:a16="http://schemas.microsoft.com/office/drawing/2014/main" id="{A1B26C57-E262-8C43-966C-9958F666DBB4}"/>
              </a:ext>
            </a:extLst>
          </p:cNvPr>
          <p:cNvGrpSpPr/>
          <p:nvPr/>
        </p:nvGrpSpPr>
        <p:grpSpPr>
          <a:xfrm>
            <a:off x="2044301" y="3117249"/>
            <a:ext cx="2077535" cy="999937"/>
            <a:chOff x="2044301" y="3117249"/>
            <a:chExt cx="2077535" cy="999937"/>
          </a:xfrm>
        </p:grpSpPr>
        <p:sp>
          <p:nvSpPr>
            <p:cNvPr id="25" name="Rectangle 24">
              <a:extLst>
                <a:ext uri="{FF2B5EF4-FFF2-40B4-BE49-F238E27FC236}">
                  <a16:creationId xmlns:a16="http://schemas.microsoft.com/office/drawing/2014/main" id="{0854E62B-8F62-3F4A-B15D-894FF2EA7CD3}"/>
                </a:ext>
              </a:extLst>
            </p:cNvPr>
            <p:cNvSpPr/>
            <p:nvPr/>
          </p:nvSpPr>
          <p:spPr>
            <a:xfrm>
              <a:off x="2044301" y="3489905"/>
              <a:ext cx="2077535" cy="26508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b="1">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E139A08C-7A05-F942-8E0F-AE040101E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836" y="3117249"/>
              <a:ext cx="1364992" cy="999937"/>
            </a:xfrm>
            <a:prstGeom prst="rect">
              <a:avLst/>
            </a:prstGeom>
          </p:spPr>
        </p:pic>
      </p:grpSp>
      <p:grpSp>
        <p:nvGrpSpPr>
          <p:cNvPr id="30" name="Group 29">
            <a:extLst>
              <a:ext uri="{FF2B5EF4-FFF2-40B4-BE49-F238E27FC236}">
                <a16:creationId xmlns:a16="http://schemas.microsoft.com/office/drawing/2014/main" id="{D53F1B10-5096-9F45-A4DA-2B9E16E17FF2}"/>
              </a:ext>
            </a:extLst>
          </p:cNvPr>
          <p:cNvGrpSpPr/>
          <p:nvPr/>
        </p:nvGrpSpPr>
        <p:grpSpPr>
          <a:xfrm>
            <a:off x="8079885" y="3127039"/>
            <a:ext cx="2077535" cy="952193"/>
            <a:chOff x="8079885" y="3096811"/>
            <a:chExt cx="2077535" cy="952193"/>
          </a:xfrm>
        </p:grpSpPr>
        <p:sp>
          <p:nvSpPr>
            <p:cNvPr id="33" name="Rectangle 32">
              <a:extLst>
                <a:ext uri="{FF2B5EF4-FFF2-40B4-BE49-F238E27FC236}">
                  <a16:creationId xmlns:a16="http://schemas.microsoft.com/office/drawing/2014/main" id="{EEC7C1A9-0506-634F-AC69-5B945F3F2B7B}"/>
                </a:ext>
              </a:extLst>
            </p:cNvPr>
            <p:cNvSpPr/>
            <p:nvPr/>
          </p:nvSpPr>
          <p:spPr>
            <a:xfrm>
              <a:off x="8079885" y="3467838"/>
              <a:ext cx="2077535" cy="26508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b="1">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24D261CB-BF33-9641-957E-DDB8E3D6E64A}"/>
                </a:ext>
              </a:extLst>
            </p:cNvPr>
            <p:cNvPicPr>
              <a:picLocks noChangeAspect="1"/>
            </p:cNvPicPr>
            <p:nvPr/>
          </p:nvPicPr>
          <p:blipFill>
            <a:blip r:embed="rId4"/>
            <a:stretch>
              <a:fillRect/>
            </a:stretch>
          </p:blipFill>
          <p:spPr>
            <a:xfrm>
              <a:off x="8692848" y="3096811"/>
              <a:ext cx="846979" cy="952193"/>
            </a:xfrm>
            <a:prstGeom prst="rect">
              <a:avLst/>
            </a:prstGeom>
          </p:spPr>
        </p:pic>
      </p:grpSp>
      <p:sp>
        <p:nvSpPr>
          <p:cNvPr id="46" name="Title 1">
            <a:extLst>
              <a:ext uri="{FF2B5EF4-FFF2-40B4-BE49-F238E27FC236}">
                <a16:creationId xmlns:a16="http://schemas.microsoft.com/office/drawing/2014/main" id="{455D84C4-B21D-D44E-A60D-D6420364D9D9}"/>
              </a:ext>
            </a:extLst>
          </p:cNvPr>
          <p:cNvSpPr>
            <a:spLocks noGrp="1"/>
          </p:cNvSpPr>
          <p:nvPr>
            <p:ph type="title"/>
          </p:nvPr>
        </p:nvSpPr>
        <p:spPr>
          <a:xfrm>
            <a:off x="838200" y="365125"/>
            <a:ext cx="10515600" cy="801276"/>
          </a:xfrm>
        </p:spPr>
        <p:txBody>
          <a:bodyPr>
            <a:normAutofit/>
          </a:bodyPr>
          <a:lstStyle/>
          <a:p>
            <a:pPr algn="ctr"/>
            <a:r>
              <a:rPr lang="da-DK" dirty="0"/>
              <a:t>Teknologiforståelse</a:t>
            </a:r>
          </a:p>
        </p:txBody>
      </p:sp>
      <p:sp>
        <p:nvSpPr>
          <p:cNvPr id="49" name="TextBox 48">
            <a:extLst>
              <a:ext uri="{FF2B5EF4-FFF2-40B4-BE49-F238E27FC236}">
                <a16:creationId xmlns:a16="http://schemas.microsoft.com/office/drawing/2014/main" id="{5A4166F4-5BC4-9C42-81FB-3A4FFC854A93}"/>
              </a:ext>
            </a:extLst>
          </p:cNvPr>
          <p:cNvSpPr txBox="1"/>
          <p:nvPr/>
        </p:nvSpPr>
        <p:spPr>
          <a:xfrm>
            <a:off x="2100381" y="5993776"/>
            <a:ext cx="1954381" cy="369332"/>
          </a:xfrm>
          <a:prstGeom prst="rect">
            <a:avLst/>
          </a:prstGeom>
          <a:noFill/>
        </p:spPr>
        <p:txBody>
          <a:bodyPr wrap="none" rtlCol="0" anchor="ctr">
            <a:spAutoFit/>
          </a:bodyPr>
          <a:lstStyle/>
          <a:p>
            <a:pPr algn="ctr"/>
            <a:r>
              <a:rPr lang="da-DK" dirty="0">
                <a:latin typeface="Arial" panose="020B0604020202020204" pitchFamily="34" charset="0"/>
                <a:cs typeface="Arial" panose="020B0604020202020204" pitchFamily="34" charset="0"/>
              </a:rPr>
              <a:t>Problemdomæne</a:t>
            </a:r>
          </a:p>
        </p:txBody>
      </p:sp>
      <p:sp>
        <p:nvSpPr>
          <p:cNvPr id="50" name="TextBox 49">
            <a:extLst>
              <a:ext uri="{FF2B5EF4-FFF2-40B4-BE49-F238E27FC236}">
                <a16:creationId xmlns:a16="http://schemas.microsoft.com/office/drawing/2014/main" id="{7E28F2F5-127D-734B-92A9-645AD2C44343}"/>
              </a:ext>
            </a:extLst>
          </p:cNvPr>
          <p:cNvSpPr txBox="1"/>
          <p:nvPr/>
        </p:nvSpPr>
        <p:spPr>
          <a:xfrm>
            <a:off x="7536965" y="5993776"/>
            <a:ext cx="3159840" cy="369332"/>
          </a:xfrm>
          <a:prstGeom prst="rect">
            <a:avLst/>
          </a:prstGeom>
          <a:noFill/>
        </p:spPr>
        <p:txBody>
          <a:bodyPr wrap="none" rtlCol="0" anchor="ctr">
            <a:spAutoFit/>
          </a:bodyPr>
          <a:lstStyle/>
          <a:p>
            <a:pPr algn="ctr"/>
            <a:r>
              <a:rPr lang="da-DK" dirty="0">
                <a:latin typeface="Arial" panose="020B0604020202020204" pitchFamily="34" charset="0"/>
                <a:cs typeface="Arial" panose="020B0604020202020204" pitchFamily="34" charset="0"/>
              </a:rPr>
              <a:t>Computationelt modelsystem</a:t>
            </a:r>
          </a:p>
        </p:txBody>
      </p:sp>
      <p:sp>
        <p:nvSpPr>
          <p:cNvPr id="51" name="TextBox 50">
            <a:extLst>
              <a:ext uri="{FF2B5EF4-FFF2-40B4-BE49-F238E27FC236}">
                <a16:creationId xmlns:a16="http://schemas.microsoft.com/office/drawing/2014/main" id="{841A83C3-C782-1B43-A6BF-5DB2D2A7EAC1}"/>
              </a:ext>
            </a:extLst>
          </p:cNvPr>
          <p:cNvSpPr txBox="1"/>
          <p:nvPr/>
        </p:nvSpPr>
        <p:spPr>
          <a:xfrm>
            <a:off x="2090722" y="2086300"/>
            <a:ext cx="1980028"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Begreber og brugssituationer</a:t>
            </a:r>
          </a:p>
        </p:txBody>
      </p:sp>
      <p:sp>
        <p:nvSpPr>
          <p:cNvPr id="52" name="TextBox 51">
            <a:extLst>
              <a:ext uri="{FF2B5EF4-FFF2-40B4-BE49-F238E27FC236}">
                <a16:creationId xmlns:a16="http://schemas.microsoft.com/office/drawing/2014/main" id="{0E640088-5C5E-674A-A89E-73504C42D7A0}"/>
              </a:ext>
            </a:extLst>
          </p:cNvPr>
          <p:cNvSpPr txBox="1"/>
          <p:nvPr/>
        </p:nvSpPr>
        <p:spPr>
          <a:xfrm>
            <a:off x="2026904" y="4577992"/>
            <a:ext cx="2108580" cy="523220"/>
          </a:xfrm>
          <a:prstGeom prst="rect">
            <a:avLst/>
          </a:prstGeom>
          <a:noFill/>
        </p:spPr>
        <p:txBody>
          <a:bodyPr wrap="square" rtlCol="0" anchor="ctr">
            <a:spAutoFit/>
          </a:bodyPr>
          <a:lstStyle/>
          <a:p>
            <a:pPr algn="ctr"/>
            <a:r>
              <a:rPr lang="da-DK" sz="1400" dirty="0">
                <a:latin typeface="Arial" panose="020B0604020202020204" pitchFamily="34" charset="0"/>
                <a:cs typeface="Arial" panose="020B0604020202020204" pitchFamily="34" charset="0"/>
              </a:rPr>
              <a:t>Fænomener og</a:t>
            </a:r>
          </a:p>
          <a:p>
            <a:pPr algn="ctr"/>
            <a:r>
              <a:rPr lang="da-DK" sz="1400" dirty="0">
                <a:latin typeface="Arial" panose="020B0604020202020204" pitchFamily="34" charset="0"/>
                <a:cs typeface="Arial" panose="020B0604020202020204" pitchFamily="34" charset="0"/>
              </a:rPr>
              <a:t>komplekse problemer</a:t>
            </a:r>
          </a:p>
        </p:txBody>
      </p:sp>
      <p:cxnSp>
        <p:nvCxnSpPr>
          <p:cNvPr id="57" name="Straight Arrow Connector 56">
            <a:extLst>
              <a:ext uri="{FF2B5EF4-FFF2-40B4-BE49-F238E27FC236}">
                <a16:creationId xmlns:a16="http://schemas.microsoft.com/office/drawing/2014/main" id="{7E4973EB-13BF-114E-A258-753C24C7F6FB}"/>
              </a:ext>
            </a:extLst>
          </p:cNvPr>
          <p:cNvCxnSpPr>
            <a:cxnSpLocks/>
          </p:cNvCxnSpPr>
          <p:nvPr/>
        </p:nvCxnSpPr>
        <p:spPr>
          <a:xfrm>
            <a:off x="4844053" y="3902143"/>
            <a:ext cx="2516489" cy="0"/>
          </a:xfrm>
          <a:prstGeom prst="straightConnector1">
            <a:avLst/>
          </a:prstGeom>
          <a:ln>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17B7E3D-1A11-6949-9E8A-57E0D3889376}"/>
              </a:ext>
            </a:extLst>
          </p:cNvPr>
          <p:cNvCxnSpPr>
            <a:cxnSpLocks/>
          </p:cNvCxnSpPr>
          <p:nvPr/>
        </p:nvCxnSpPr>
        <p:spPr>
          <a:xfrm>
            <a:off x="4806864" y="3228658"/>
            <a:ext cx="2516489" cy="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3ABDEE0-72DF-7C48-88E3-6C49218ACDB6}"/>
              </a:ext>
            </a:extLst>
          </p:cNvPr>
          <p:cNvSpPr txBox="1"/>
          <p:nvPr/>
        </p:nvSpPr>
        <p:spPr>
          <a:xfrm>
            <a:off x="5427812" y="2588165"/>
            <a:ext cx="1338828" cy="523220"/>
          </a:xfrm>
          <a:prstGeom prst="rect">
            <a:avLst/>
          </a:prstGeom>
          <a:noFill/>
        </p:spPr>
        <p:txBody>
          <a:bodyPr wrap="none" rtlCol="0" anchor="b">
            <a:spAutoFit/>
          </a:bodyPr>
          <a:lstStyle/>
          <a:p>
            <a:pPr algn="ctr"/>
            <a:r>
              <a:rPr lang="da-DK" sz="1400" dirty="0">
                <a:solidFill>
                  <a:srgbClr val="C00000"/>
                </a:solidFill>
                <a:latin typeface="Arial" panose="020B0604020202020204" pitchFamily="34" charset="0"/>
                <a:cs typeface="Arial" panose="020B0604020202020204" pitchFamily="34" charset="0"/>
              </a:rPr>
              <a:t>Computationel</a:t>
            </a:r>
          </a:p>
          <a:p>
            <a:pPr algn="ctr"/>
            <a:r>
              <a:rPr lang="da-DK" sz="1400" dirty="0">
                <a:solidFill>
                  <a:srgbClr val="C00000"/>
                </a:solidFill>
                <a:latin typeface="Arial" panose="020B0604020202020204" pitchFamily="34" charset="0"/>
                <a:cs typeface="Arial" panose="020B0604020202020204" pitchFamily="34" charset="0"/>
              </a:rPr>
              <a:t>modellering</a:t>
            </a:r>
          </a:p>
        </p:txBody>
      </p:sp>
      <p:pic>
        <p:nvPicPr>
          <p:cNvPr id="56" name="Picture 55">
            <a:extLst>
              <a:ext uri="{FF2B5EF4-FFF2-40B4-BE49-F238E27FC236}">
                <a16:creationId xmlns:a16="http://schemas.microsoft.com/office/drawing/2014/main" id="{4623BB32-42C0-824A-93F4-AB93431CF7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0958" y="1943327"/>
            <a:ext cx="1352530" cy="1122312"/>
          </a:xfrm>
          <a:prstGeom prst="rect">
            <a:avLst/>
          </a:prstGeom>
        </p:spPr>
      </p:pic>
      <p:grpSp>
        <p:nvGrpSpPr>
          <p:cNvPr id="2" name="Group 1">
            <a:extLst>
              <a:ext uri="{FF2B5EF4-FFF2-40B4-BE49-F238E27FC236}">
                <a16:creationId xmlns:a16="http://schemas.microsoft.com/office/drawing/2014/main" id="{4794C856-AFBC-FA4E-B38C-2FEEEA63A4B9}"/>
              </a:ext>
            </a:extLst>
          </p:cNvPr>
          <p:cNvGrpSpPr/>
          <p:nvPr/>
        </p:nvGrpSpPr>
        <p:grpSpPr>
          <a:xfrm>
            <a:off x="5056197" y="4064844"/>
            <a:ext cx="2131298" cy="1105949"/>
            <a:chOff x="5056197" y="4073311"/>
            <a:chExt cx="2131298" cy="1105949"/>
          </a:xfrm>
        </p:grpSpPr>
        <p:sp>
          <p:nvSpPr>
            <p:cNvPr id="72" name="Rectangle 71">
              <a:extLst>
                <a:ext uri="{FF2B5EF4-FFF2-40B4-BE49-F238E27FC236}">
                  <a16:creationId xmlns:a16="http://schemas.microsoft.com/office/drawing/2014/main" id="{38D77FD6-F29C-D14F-BF12-60C8B1755E14}"/>
                </a:ext>
              </a:extLst>
            </p:cNvPr>
            <p:cNvSpPr/>
            <p:nvPr/>
          </p:nvSpPr>
          <p:spPr>
            <a:xfrm>
              <a:off x="5267648" y="4073311"/>
              <a:ext cx="1919847" cy="52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grpSp>
          <p:nvGrpSpPr>
            <p:cNvPr id="53" name="Group 52">
              <a:extLst>
                <a:ext uri="{FF2B5EF4-FFF2-40B4-BE49-F238E27FC236}">
                  <a16:creationId xmlns:a16="http://schemas.microsoft.com/office/drawing/2014/main" id="{4F0E8481-67E1-EB4B-9F92-FF3545E8888C}"/>
                </a:ext>
              </a:extLst>
            </p:cNvPr>
            <p:cNvGrpSpPr/>
            <p:nvPr/>
          </p:nvGrpSpPr>
          <p:grpSpPr>
            <a:xfrm>
              <a:off x="5056197" y="4080897"/>
              <a:ext cx="2077535" cy="1098363"/>
              <a:chOff x="5058455" y="1982944"/>
              <a:chExt cx="2077535" cy="1098363"/>
            </a:xfrm>
            <a:solidFill>
              <a:schemeClr val="bg1"/>
            </a:solidFill>
          </p:grpSpPr>
          <p:sp>
            <p:nvSpPr>
              <p:cNvPr id="54" name="Rectangle 53">
                <a:extLst>
                  <a:ext uri="{FF2B5EF4-FFF2-40B4-BE49-F238E27FC236}">
                    <a16:creationId xmlns:a16="http://schemas.microsoft.com/office/drawing/2014/main" id="{A9F9F2AA-D88A-814B-88F2-AC7016E51F68}"/>
                  </a:ext>
                </a:extLst>
              </p:cNvPr>
              <p:cNvSpPr/>
              <p:nvPr/>
            </p:nvSpPr>
            <p:spPr>
              <a:xfrm>
                <a:off x="5058455" y="2669096"/>
                <a:ext cx="2077535" cy="39856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b="1" dirty="0">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F63EAD5C-144E-7743-8C5C-EE34148B96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960" y="1982944"/>
                <a:ext cx="1126527" cy="1098363"/>
              </a:xfrm>
              <a:prstGeom prst="rect">
                <a:avLst/>
              </a:prstGeom>
              <a:grpFill/>
            </p:spPr>
          </p:pic>
        </p:grpSp>
      </p:grpSp>
    </p:spTree>
    <p:extLst>
      <p:ext uri="{BB962C8B-B14F-4D97-AF65-F5344CB8AC3E}">
        <p14:creationId xmlns:p14="http://schemas.microsoft.com/office/powerpoint/2010/main" val="392958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7B43-9A83-924C-BCA5-ED10C19134BA}"/>
              </a:ext>
            </a:extLst>
          </p:cNvPr>
          <p:cNvSpPr>
            <a:spLocks noGrp="1"/>
          </p:cNvSpPr>
          <p:nvPr>
            <p:ph type="title"/>
          </p:nvPr>
        </p:nvSpPr>
        <p:spPr>
          <a:xfrm>
            <a:off x="838200" y="217335"/>
            <a:ext cx="10515600" cy="729923"/>
          </a:xfrm>
        </p:spPr>
        <p:txBody>
          <a:bodyPr>
            <a:noAutofit/>
          </a:bodyPr>
          <a:lstStyle/>
          <a:p>
            <a:r>
              <a:rPr lang="da-DK" sz="3200" dirty="0"/>
              <a:t>Ressourcer om teknologiforståelse</a:t>
            </a:r>
          </a:p>
        </p:txBody>
      </p:sp>
      <p:pic>
        <p:nvPicPr>
          <p:cNvPr id="5" name="Picture 4">
            <a:hlinkClick r:id="rId2"/>
            <a:extLst>
              <a:ext uri="{FF2B5EF4-FFF2-40B4-BE49-F238E27FC236}">
                <a16:creationId xmlns:a16="http://schemas.microsoft.com/office/drawing/2014/main" id="{9402E628-AC2B-2146-9825-565ED6F8F039}"/>
              </a:ext>
            </a:extLst>
          </p:cNvPr>
          <p:cNvPicPr>
            <a:picLocks noChangeAspect="1"/>
          </p:cNvPicPr>
          <p:nvPr/>
        </p:nvPicPr>
        <p:blipFill>
          <a:blip r:embed="rId3"/>
          <a:stretch>
            <a:fillRect/>
          </a:stretch>
        </p:blipFill>
        <p:spPr>
          <a:xfrm>
            <a:off x="2120912" y="974774"/>
            <a:ext cx="3769249" cy="2928759"/>
          </a:xfrm>
          <a:prstGeom prst="rect">
            <a:avLst/>
          </a:prstGeom>
          <a:ln>
            <a:solidFill>
              <a:srgbClr val="002060"/>
            </a:solidFill>
          </a:ln>
        </p:spPr>
      </p:pic>
      <p:pic>
        <p:nvPicPr>
          <p:cNvPr id="7" name="Picture 6">
            <a:extLst>
              <a:ext uri="{FF2B5EF4-FFF2-40B4-BE49-F238E27FC236}">
                <a16:creationId xmlns:a16="http://schemas.microsoft.com/office/drawing/2014/main" id="{F758BFCA-F2A3-CA4F-9C45-162FB57F5289}"/>
              </a:ext>
            </a:extLst>
          </p:cNvPr>
          <p:cNvPicPr>
            <a:picLocks noChangeAspect="1"/>
          </p:cNvPicPr>
          <p:nvPr/>
        </p:nvPicPr>
        <p:blipFill>
          <a:blip r:embed="rId4"/>
          <a:stretch>
            <a:fillRect/>
          </a:stretch>
        </p:blipFill>
        <p:spPr>
          <a:xfrm>
            <a:off x="6126551" y="2022626"/>
            <a:ext cx="4155330" cy="2265062"/>
          </a:xfrm>
          <a:prstGeom prst="rect">
            <a:avLst/>
          </a:prstGeom>
        </p:spPr>
      </p:pic>
      <p:pic>
        <p:nvPicPr>
          <p:cNvPr id="9" name="Picture 8">
            <a:extLst>
              <a:ext uri="{FF2B5EF4-FFF2-40B4-BE49-F238E27FC236}">
                <a16:creationId xmlns:a16="http://schemas.microsoft.com/office/drawing/2014/main" id="{9F4CAEE4-964E-2245-BE60-0A8E7CC91862}"/>
              </a:ext>
            </a:extLst>
          </p:cNvPr>
          <p:cNvPicPr>
            <a:picLocks noChangeAspect="1"/>
          </p:cNvPicPr>
          <p:nvPr/>
        </p:nvPicPr>
        <p:blipFill>
          <a:blip r:embed="rId5"/>
          <a:stretch>
            <a:fillRect/>
          </a:stretch>
        </p:blipFill>
        <p:spPr>
          <a:xfrm>
            <a:off x="6126552" y="4360494"/>
            <a:ext cx="2041713" cy="1112933"/>
          </a:xfrm>
          <a:prstGeom prst="rect">
            <a:avLst/>
          </a:prstGeom>
        </p:spPr>
      </p:pic>
      <p:pic>
        <p:nvPicPr>
          <p:cNvPr id="11" name="Picture 10">
            <a:extLst>
              <a:ext uri="{FF2B5EF4-FFF2-40B4-BE49-F238E27FC236}">
                <a16:creationId xmlns:a16="http://schemas.microsoft.com/office/drawing/2014/main" id="{FD875691-09D7-1442-9BEE-600F718E7C0E}"/>
              </a:ext>
            </a:extLst>
          </p:cNvPr>
          <p:cNvPicPr>
            <a:picLocks noChangeAspect="1"/>
          </p:cNvPicPr>
          <p:nvPr/>
        </p:nvPicPr>
        <p:blipFill>
          <a:blip r:embed="rId6"/>
          <a:stretch>
            <a:fillRect/>
          </a:stretch>
        </p:blipFill>
        <p:spPr>
          <a:xfrm>
            <a:off x="8240272" y="4360494"/>
            <a:ext cx="2041712" cy="1112933"/>
          </a:xfrm>
          <a:prstGeom prst="rect">
            <a:avLst/>
          </a:prstGeom>
        </p:spPr>
      </p:pic>
      <p:pic>
        <p:nvPicPr>
          <p:cNvPr id="13" name="Picture 12">
            <a:extLst>
              <a:ext uri="{FF2B5EF4-FFF2-40B4-BE49-F238E27FC236}">
                <a16:creationId xmlns:a16="http://schemas.microsoft.com/office/drawing/2014/main" id="{CE8A8F13-0B68-5A48-A261-6D43080FFFE0}"/>
              </a:ext>
            </a:extLst>
          </p:cNvPr>
          <p:cNvPicPr>
            <a:picLocks noChangeAspect="1"/>
          </p:cNvPicPr>
          <p:nvPr/>
        </p:nvPicPr>
        <p:blipFill>
          <a:blip r:embed="rId7"/>
          <a:stretch>
            <a:fillRect/>
          </a:stretch>
        </p:blipFill>
        <p:spPr>
          <a:xfrm>
            <a:off x="6126552" y="5550727"/>
            <a:ext cx="2041713" cy="1112934"/>
          </a:xfrm>
          <a:prstGeom prst="rect">
            <a:avLst/>
          </a:prstGeom>
        </p:spPr>
      </p:pic>
      <p:pic>
        <p:nvPicPr>
          <p:cNvPr id="15" name="Picture 14">
            <a:extLst>
              <a:ext uri="{FF2B5EF4-FFF2-40B4-BE49-F238E27FC236}">
                <a16:creationId xmlns:a16="http://schemas.microsoft.com/office/drawing/2014/main" id="{C46C79D1-6A33-0E40-ACEA-81762C2E6C8E}"/>
              </a:ext>
            </a:extLst>
          </p:cNvPr>
          <p:cNvPicPr>
            <a:picLocks noChangeAspect="1"/>
          </p:cNvPicPr>
          <p:nvPr/>
        </p:nvPicPr>
        <p:blipFill>
          <a:blip r:embed="rId8"/>
          <a:stretch>
            <a:fillRect/>
          </a:stretch>
        </p:blipFill>
        <p:spPr>
          <a:xfrm>
            <a:off x="8240272" y="5550728"/>
            <a:ext cx="2042248" cy="1113225"/>
          </a:xfrm>
          <a:prstGeom prst="rect">
            <a:avLst/>
          </a:prstGeom>
        </p:spPr>
      </p:pic>
      <p:pic>
        <p:nvPicPr>
          <p:cNvPr id="19" name="Picture 18">
            <a:hlinkClick r:id="rId9"/>
            <a:extLst>
              <a:ext uri="{FF2B5EF4-FFF2-40B4-BE49-F238E27FC236}">
                <a16:creationId xmlns:a16="http://schemas.microsoft.com/office/drawing/2014/main" id="{9E978399-6F2C-9B45-90C9-834E33292754}"/>
              </a:ext>
            </a:extLst>
          </p:cNvPr>
          <p:cNvPicPr>
            <a:picLocks noChangeAspect="1"/>
          </p:cNvPicPr>
          <p:nvPr/>
        </p:nvPicPr>
        <p:blipFill>
          <a:blip r:embed="rId10"/>
          <a:stretch>
            <a:fillRect/>
          </a:stretch>
        </p:blipFill>
        <p:spPr>
          <a:xfrm>
            <a:off x="2120911" y="3987688"/>
            <a:ext cx="3775226" cy="2672147"/>
          </a:xfrm>
          <a:prstGeom prst="rect">
            <a:avLst/>
          </a:prstGeom>
          <a:ln>
            <a:solidFill>
              <a:srgbClr val="002060"/>
            </a:solidFill>
          </a:ln>
        </p:spPr>
      </p:pic>
      <p:sp>
        <p:nvSpPr>
          <p:cNvPr id="20" name="Rectangle 19">
            <a:hlinkClick r:id="rId11"/>
            <a:extLst>
              <a:ext uri="{FF2B5EF4-FFF2-40B4-BE49-F238E27FC236}">
                <a16:creationId xmlns:a16="http://schemas.microsoft.com/office/drawing/2014/main" id="{F55D6E5B-0445-384F-8B7B-0D4599075BE3}"/>
              </a:ext>
            </a:extLst>
          </p:cNvPr>
          <p:cNvSpPr/>
          <p:nvPr/>
        </p:nvSpPr>
        <p:spPr bwMode="auto">
          <a:xfrm>
            <a:off x="6034176" y="1911424"/>
            <a:ext cx="4320480" cy="4824536"/>
          </a:xfrm>
          <a:prstGeom prst="rect">
            <a:avLst/>
          </a:prstGeom>
          <a:solidFill>
            <a:schemeClr val="bg1">
              <a:alpha val="0"/>
            </a:schemeClr>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da-DK" sz="2000">
              <a:solidFill>
                <a:srgbClr val="A50021"/>
              </a:solidFill>
              <a:latin typeface="Arial" pitchFamily="-106" charset="0"/>
            </a:endParaRPr>
          </a:p>
        </p:txBody>
      </p:sp>
      <p:grpSp>
        <p:nvGrpSpPr>
          <p:cNvPr id="28" name="Group 27">
            <a:extLst>
              <a:ext uri="{FF2B5EF4-FFF2-40B4-BE49-F238E27FC236}">
                <a16:creationId xmlns:a16="http://schemas.microsoft.com/office/drawing/2014/main" id="{44D1891B-5F63-C54B-B827-D3BA0E5B643E}"/>
              </a:ext>
            </a:extLst>
          </p:cNvPr>
          <p:cNvGrpSpPr/>
          <p:nvPr/>
        </p:nvGrpSpPr>
        <p:grpSpPr>
          <a:xfrm>
            <a:off x="6126551" y="970544"/>
            <a:ext cx="4155330" cy="958836"/>
            <a:chOff x="4520359" y="1119968"/>
            <a:chExt cx="4155330" cy="958836"/>
          </a:xfrm>
        </p:grpSpPr>
        <p:pic>
          <p:nvPicPr>
            <p:cNvPr id="26" name="Picture 25">
              <a:extLst>
                <a:ext uri="{FF2B5EF4-FFF2-40B4-BE49-F238E27FC236}">
                  <a16:creationId xmlns:a16="http://schemas.microsoft.com/office/drawing/2014/main" id="{9546815A-0394-8B4F-923D-562DA1C4C627}"/>
                </a:ext>
              </a:extLst>
            </p:cNvPr>
            <p:cNvPicPr>
              <a:picLocks noChangeAspect="1"/>
            </p:cNvPicPr>
            <p:nvPr/>
          </p:nvPicPr>
          <p:blipFill>
            <a:blip r:embed="rId12"/>
            <a:stretch>
              <a:fillRect/>
            </a:stretch>
          </p:blipFill>
          <p:spPr>
            <a:xfrm>
              <a:off x="5383688" y="1119968"/>
              <a:ext cx="3292001" cy="958836"/>
            </a:xfrm>
            <a:prstGeom prst="rect">
              <a:avLst/>
            </a:prstGeom>
          </p:spPr>
        </p:pic>
        <p:pic>
          <p:nvPicPr>
            <p:cNvPr id="27" name="Picture 26">
              <a:extLst>
                <a:ext uri="{FF2B5EF4-FFF2-40B4-BE49-F238E27FC236}">
                  <a16:creationId xmlns:a16="http://schemas.microsoft.com/office/drawing/2014/main" id="{8D521A0B-EF85-8044-A341-0714577A8318}"/>
                </a:ext>
              </a:extLst>
            </p:cNvPr>
            <p:cNvPicPr>
              <a:picLocks noChangeAspect="1"/>
            </p:cNvPicPr>
            <p:nvPr/>
          </p:nvPicPr>
          <p:blipFill>
            <a:blip r:embed="rId12"/>
            <a:stretch>
              <a:fillRect/>
            </a:stretch>
          </p:blipFill>
          <p:spPr>
            <a:xfrm>
              <a:off x="4520359" y="1119968"/>
              <a:ext cx="3292001" cy="958836"/>
            </a:xfrm>
            <a:prstGeom prst="rect">
              <a:avLst/>
            </a:prstGeom>
          </p:spPr>
        </p:pic>
      </p:grpSp>
      <p:sp>
        <p:nvSpPr>
          <p:cNvPr id="29" name="Rectangle 28">
            <a:hlinkClick r:id="rId13"/>
            <a:extLst>
              <a:ext uri="{FF2B5EF4-FFF2-40B4-BE49-F238E27FC236}">
                <a16:creationId xmlns:a16="http://schemas.microsoft.com/office/drawing/2014/main" id="{1F54DFFE-6470-A841-BE1F-E7E8B6ACA400}"/>
              </a:ext>
            </a:extLst>
          </p:cNvPr>
          <p:cNvSpPr/>
          <p:nvPr/>
        </p:nvSpPr>
        <p:spPr bwMode="auto">
          <a:xfrm>
            <a:off x="6126551" y="970544"/>
            <a:ext cx="4155330" cy="958836"/>
          </a:xfrm>
          <a:prstGeom prst="rect">
            <a:avLst/>
          </a:prstGeom>
          <a:solidFill>
            <a:schemeClr val="bg1">
              <a:alpha val="0"/>
            </a:schemeClr>
          </a:solid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bodyPr>
          <a:lstStyle/>
          <a:p>
            <a:pPr fontAlgn="base">
              <a:spcBef>
                <a:spcPct val="0"/>
              </a:spcBef>
              <a:spcAft>
                <a:spcPct val="0"/>
              </a:spcAft>
            </a:pPr>
            <a:endParaRPr lang="da-DK" sz="2000">
              <a:solidFill>
                <a:srgbClr val="A50021"/>
              </a:solidFill>
              <a:latin typeface="Arial" pitchFamily="-106" charset="0"/>
            </a:endParaRPr>
          </a:p>
        </p:txBody>
      </p:sp>
    </p:spTree>
    <p:extLst>
      <p:ext uri="{BB962C8B-B14F-4D97-AF65-F5344CB8AC3E}">
        <p14:creationId xmlns:p14="http://schemas.microsoft.com/office/powerpoint/2010/main" val="337563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D113A15F-508F-1E44-850A-78B2EEB09E5F}"/>
              </a:ext>
            </a:extLst>
          </p:cNvPr>
          <p:cNvSpPr/>
          <p:nvPr/>
        </p:nvSpPr>
        <p:spPr>
          <a:xfrm>
            <a:off x="3579317" y="1858831"/>
            <a:ext cx="4802820" cy="82728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45CB6FBA-2BD8-F141-B245-EE99A9C8091A}"/>
              </a:ext>
            </a:extLst>
          </p:cNvPr>
          <p:cNvSpPr>
            <a:spLocks noGrp="1"/>
          </p:cNvSpPr>
          <p:nvPr>
            <p:ph type="title"/>
          </p:nvPr>
        </p:nvSpPr>
        <p:spPr>
          <a:xfrm>
            <a:off x="1193800" y="365125"/>
            <a:ext cx="10515600" cy="1325563"/>
          </a:xfrm>
        </p:spPr>
        <p:txBody>
          <a:bodyPr>
            <a:normAutofit/>
          </a:bodyPr>
          <a:lstStyle/>
          <a:p>
            <a:r>
              <a:rPr lang="da-DK" sz="3600" dirty="0"/>
              <a:t>Afprøvning og evaluering af to/tre modeller</a:t>
            </a:r>
          </a:p>
        </p:txBody>
      </p:sp>
      <p:sp>
        <p:nvSpPr>
          <p:cNvPr id="16" name="Rounded Rectangle 15">
            <a:extLst>
              <a:ext uri="{FF2B5EF4-FFF2-40B4-BE49-F238E27FC236}">
                <a16:creationId xmlns:a16="http://schemas.microsoft.com/office/drawing/2014/main" id="{5F24C3BC-578B-CA41-8186-B40ABE8B03D4}"/>
              </a:ext>
            </a:extLst>
          </p:cNvPr>
          <p:cNvSpPr/>
          <p:nvPr/>
        </p:nvSpPr>
        <p:spPr>
          <a:xfrm>
            <a:off x="1304247" y="1858831"/>
            <a:ext cx="2002611" cy="3390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TextBox 16">
            <a:extLst>
              <a:ext uri="{FF2B5EF4-FFF2-40B4-BE49-F238E27FC236}">
                <a16:creationId xmlns:a16="http://schemas.microsoft.com/office/drawing/2014/main" id="{687E88CC-46E3-3C4E-A946-EB636AEAD9BA}"/>
              </a:ext>
            </a:extLst>
          </p:cNvPr>
          <p:cNvSpPr txBox="1"/>
          <p:nvPr/>
        </p:nvSpPr>
        <p:spPr>
          <a:xfrm>
            <a:off x="1388106" y="3088244"/>
            <a:ext cx="1834887" cy="830997"/>
          </a:xfrm>
          <a:prstGeom prst="rect">
            <a:avLst/>
          </a:prstGeom>
          <a:noFill/>
        </p:spPr>
        <p:txBody>
          <a:bodyPr wrap="square" rtlCol="0">
            <a:spAutoFit/>
          </a:bodyPr>
          <a:lstStyle/>
          <a:p>
            <a:pPr algn="ctr"/>
            <a:r>
              <a:rPr lang="da-DK" sz="1600" dirty="0">
                <a:solidFill>
                  <a:schemeClr val="bg1"/>
                </a:solidFill>
                <a:latin typeface="Arial" panose="020B0604020202020204" pitchFamily="34" charset="0"/>
                <a:cs typeface="Arial" panose="020B0604020202020204" pitchFamily="34" charset="0"/>
              </a:rPr>
              <a:t>Fagudvikling og formulering af</a:t>
            </a:r>
          </a:p>
          <a:p>
            <a:pPr algn="ctr"/>
            <a:r>
              <a:rPr lang="da-DK" sz="1600" b="1" dirty="0">
                <a:solidFill>
                  <a:schemeClr val="bg1"/>
                </a:solidFill>
                <a:latin typeface="Arial" panose="020B0604020202020204" pitchFamily="34" charset="0"/>
                <a:cs typeface="Arial" panose="020B0604020202020204" pitchFamily="34" charset="0"/>
              </a:rPr>
              <a:t>Fælles Mål</a:t>
            </a:r>
          </a:p>
        </p:txBody>
      </p:sp>
      <p:sp>
        <p:nvSpPr>
          <p:cNvPr id="18" name="TextBox 17">
            <a:extLst>
              <a:ext uri="{FF2B5EF4-FFF2-40B4-BE49-F238E27FC236}">
                <a16:creationId xmlns:a16="http://schemas.microsoft.com/office/drawing/2014/main" id="{D75ADFE9-767A-BC4A-B76C-3DFE7535B1B5}"/>
              </a:ext>
            </a:extLst>
          </p:cNvPr>
          <p:cNvSpPr txBox="1"/>
          <p:nvPr/>
        </p:nvSpPr>
        <p:spPr>
          <a:xfrm>
            <a:off x="1870175" y="5576199"/>
            <a:ext cx="870751" cy="461665"/>
          </a:xfrm>
          <a:prstGeom prst="rect">
            <a:avLst/>
          </a:prstGeom>
          <a:noFill/>
        </p:spPr>
        <p:txBody>
          <a:bodyPr wrap="none" rtlCol="0">
            <a:spAutoFit/>
          </a:bodyPr>
          <a:lstStyle/>
          <a:p>
            <a:pPr algn="ctr"/>
            <a:r>
              <a:rPr lang="da-DK" sz="2400" b="1" dirty="0">
                <a:latin typeface="Arial" panose="020B0604020202020204" pitchFamily="34" charset="0"/>
                <a:cs typeface="Arial" panose="020B0604020202020204" pitchFamily="34" charset="0"/>
              </a:rPr>
              <a:t>2018</a:t>
            </a:r>
          </a:p>
        </p:txBody>
      </p:sp>
      <p:sp>
        <p:nvSpPr>
          <p:cNvPr id="19" name="Rounded Rectangle 18">
            <a:extLst>
              <a:ext uri="{FF2B5EF4-FFF2-40B4-BE49-F238E27FC236}">
                <a16:creationId xmlns:a16="http://schemas.microsoft.com/office/drawing/2014/main" id="{1BC22E71-A334-7442-8DEC-D98C089FEBD8}"/>
              </a:ext>
            </a:extLst>
          </p:cNvPr>
          <p:cNvSpPr/>
          <p:nvPr/>
        </p:nvSpPr>
        <p:spPr>
          <a:xfrm>
            <a:off x="3582003" y="3754064"/>
            <a:ext cx="4802820" cy="82728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TextBox 19">
            <a:extLst>
              <a:ext uri="{FF2B5EF4-FFF2-40B4-BE49-F238E27FC236}">
                <a16:creationId xmlns:a16="http://schemas.microsoft.com/office/drawing/2014/main" id="{BA404475-0CB3-4A4B-AC0A-F69BA7B19151}"/>
              </a:ext>
            </a:extLst>
          </p:cNvPr>
          <p:cNvSpPr txBox="1"/>
          <p:nvPr/>
        </p:nvSpPr>
        <p:spPr>
          <a:xfrm>
            <a:off x="4505520" y="3984365"/>
            <a:ext cx="2945037" cy="338554"/>
          </a:xfrm>
          <a:prstGeom prst="rect">
            <a:avLst/>
          </a:prstGeom>
          <a:noFill/>
        </p:spPr>
        <p:txBody>
          <a:bodyPr wrap="none" rtlCol="0">
            <a:spAutoFit/>
          </a:bodyPr>
          <a:lstStyle/>
          <a:p>
            <a:pPr algn="ctr"/>
            <a:r>
              <a:rPr lang="da-DK" sz="1600" dirty="0">
                <a:solidFill>
                  <a:schemeClr val="bg1"/>
                </a:solidFill>
                <a:latin typeface="Arial" panose="020B0604020202020204" pitchFamily="34" charset="0"/>
                <a:cs typeface="Arial" panose="020B0604020202020204" pitchFamily="34" charset="0"/>
              </a:rPr>
              <a:t>Afprøvning </a:t>
            </a:r>
            <a:r>
              <a:rPr lang="da-DK" sz="1600" b="1" dirty="0">
                <a:solidFill>
                  <a:schemeClr val="bg1"/>
                </a:solidFill>
                <a:latin typeface="Arial" panose="020B0604020202020204" pitchFamily="34" charset="0"/>
                <a:cs typeface="Arial" panose="020B0604020202020204" pitchFamily="34" charset="0"/>
              </a:rPr>
              <a:t>i eksisterende </a:t>
            </a:r>
            <a:r>
              <a:rPr lang="da-DK" sz="1600" dirty="0">
                <a:solidFill>
                  <a:schemeClr val="bg1"/>
                </a:solidFill>
                <a:latin typeface="Arial" panose="020B0604020202020204" pitchFamily="34" charset="0"/>
                <a:cs typeface="Arial" panose="020B0604020202020204" pitchFamily="34" charset="0"/>
              </a:rPr>
              <a:t>fag</a:t>
            </a:r>
          </a:p>
        </p:txBody>
      </p:sp>
      <p:sp>
        <p:nvSpPr>
          <p:cNvPr id="21" name="TextBox 20">
            <a:extLst>
              <a:ext uri="{FF2B5EF4-FFF2-40B4-BE49-F238E27FC236}">
                <a16:creationId xmlns:a16="http://schemas.microsoft.com/office/drawing/2014/main" id="{5DCF41E0-B671-B34C-828D-E596EB310144}"/>
              </a:ext>
            </a:extLst>
          </p:cNvPr>
          <p:cNvSpPr txBox="1"/>
          <p:nvPr/>
        </p:nvSpPr>
        <p:spPr>
          <a:xfrm>
            <a:off x="5148325" y="5576199"/>
            <a:ext cx="1659429" cy="461665"/>
          </a:xfrm>
          <a:prstGeom prst="rect">
            <a:avLst/>
          </a:prstGeom>
          <a:noFill/>
        </p:spPr>
        <p:txBody>
          <a:bodyPr wrap="none" rtlCol="0">
            <a:spAutoFit/>
          </a:bodyPr>
          <a:lstStyle/>
          <a:p>
            <a:pPr algn="ctr"/>
            <a:r>
              <a:rPr lang="da-DK" sz="2400" b="1" dirty="0">
                <a:latin typeface="Arial" panose="020B0604020202020204" pitchFamily="34" charset="0"/>
                <a:cs typeface="Arial" panose="020B0604020202020204" pitchFamily="34" charset="0"/>
              </a:rPr>
              <a:t>2019-2021</a:t>
            </a:r>
          </a:p>
        </p:txBody>
      </p:sp>
      <p:sp>
        <p:nvSpPr>
          <p:cNvPr id="23" name="TextBox 22">
            <a:extLst>
              <a:ext uri="{FF2B5EF4-FFF2-40B4-BE49-F238E27FC236}">
                <a16:creationId xmlns:a16="http://schemas.microsoft.com/office/drawing/2014/main" id="{8AE83480-2829-2943-8648-1AD6F88C34CD}"/>
              </a:ext>
            </a:extLst>
          </p:cNvPr>
          <p:cNvSpPr txBox="1"/>
          <p:nvPr/>
        </p:nvSpPr>
        <p:spPr>
          <a:xfrm>
            <a:off x="4317167" y="2089132"/>
            <a:ext cx="3321743" cy="338554"/>
          </a:xfrm>
          <a:prstGeom prst="rect">
            <a:avLst/>
          </a:prstGeom>
          <a:noFill/>
        </p:spPr>
        <p:txBody>
          <a:bodyPr wrap="none" rtlCol="0">
            <a:spAutoFit/>
          </a:bodyPr>
          <a:lstStyle/>
          <a:p>
            <a:pPr algn="ctr"/>
            <a:r>
              <a:rPr lang="da-DK" sz="1600" dirty="0">
                <a:solidFill>
                  <a:schemeClr val="bg1"/>
                </a:solidFill>
                <a:latin typeface="Arial" panose="020B0604020202020204" pitchFamily="34" charset="0"/>
                <a:cs typeface="Arial" panose="020B0604020202020204" pitchFamily="34" charset="0"/>
              </a:rPr>
              <a:t>Afprøvning </a:t>
            </a:r>
            <a:r>
              <a:rPr lang="da-DK" sz="1600" b="1" dirty="0">
                <a:solidFill>
                  <a:schemeClr val="bg1"/>
                </a:solidFill>
                <a:latin typeface="Arial" panose="020B0604020202020204" pitchFamily="34" charset="0"/>
                <a:cs typeface="Arial" panose="020B0604020202020204" pitchFamily="34" charset="0"/>
              </a:rPr>
              <a:t>som selvstændigt</a:t>
            </a:r>
            <a:r>
              <a:rPr lang="da-DK" sz="1600" dirty="0">
                <a:solidFill>
                  <a:schemeClr val="bg1"/>
                </a:solidFill>
                <a:latin typeface="Arial" panose="020B0604020202020204" pitchFamily="34" charset="0"/>
                <a:cs typeface="Arial" panose="020B0604020202020204" pitchFamily="34" charset="0"/>
              </a:rPr>
              <a:t> fag</a:t>
            </a:r>
          </a:p>
        </p:txBody>
      </p:sp>
      <p:sp>
        <p:nvSpPr>
          <p:cNvPr id="24" name="Rounded Rectangle 23">
            <a:extLst>
              <a:ext uri="{FF2B5EF4-FFF2-40B4-BE49-F238E27FC236}">
                <a16:creationId xmlns:a16="http://schemas.microsoft.com/office/drawing/2014/main" id="{4AB4DCC4-E0C4-C641-B950-9325BB29086E}"/>
              </a:ext>
            </a:extLst>
          </p:cNvPr>
          <p:cNvSpPr/>
          <p:nvPr/>
        </p:nvSpPr>
        <p:spPr>
          <a:xfrm>
            <a:off x="3579316" y="4701680"/>
            <a:ext cx="4802820" cy="547884"/>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5" name="TextBox 24">
            <a:extLst>
              <a:ext uri="{FF2B5EF4-FFF2-40B4-BE49-F238E27FC236}">
                <a16:creationId xmlns:a16="http://schemas.microsoft.com/office/drawing/2014/main" id="{D65DE5B2-2E61-B240-936E-1FCEB5EE101A}"/>
              </a:ext>
            </a:extLst>
          </p:cNvPr>
          <p:cNvSpPr txBox="1"/>
          <p:nvPr/>
        </p:nvSpPr>
        <p:spPr>
          <a:xfrm>
            <a:off x="5405087" y="4790956"/>
            <a:ext cx="1151277" cy="338554"/>
          </a:xfrm>
          <a:prstGeom prst="rect">
            <a:avLst/>
          </a:prstGeom>
          <a:noFill/>
        </p:spPr>
        <p:txBody>
          <a:bodyPr wrap="none" rtlCol="0">
            <a:spAutoFit/>
          </a:bodyPr>
          <a:lstStyle/>
          <a:p>
            <a:pPr algn="ctr"/>
            <a:r>
              <a:rPr lang="da-DK" sz="1600" dirty="0">
                <a:solidFill>
                  <a:schemeClr val="bg1"/>
                </a:solidFill>
                <a:latin typeface="Arial" panose="020B0604020202020204" pitchFamily="34" charset="0"/>
                <a:cs typeface="Arial" panose="020B0604020202020204" pitchFamily="34" charset="0"/>
              </a:rPr>
              <a:t>Evaluering</a:t>
            </a:r>
          </a:p>
        </p:txBody>
      </p:sp>
      <p:sp>
        <p:nvSpPr>
          <p:cNvPr id="29" name="Rounded Rectangle 28">
            <a:extLst>
              <a:ext uri="{FF2B5EF4-FFF2-40B4-BE49-F238E27FC236}">
                <a16:creationId xmlns:a16="http://schemas.microsoft.com/office/drawing/2014/main" id="{7D19C0FA-9B6D-124B-9CE2-D6A85734AAB1}"/>
              </a:ext>
            </a:extLst>
          </p:cNvPr>
          <p:cNvSpPr/>
          <p:nvPr/>
        </p:nvSpPr>
        <p:spPr>
          <a:xfrm>
            <a:off x="3579316" y="2806447"/>
            <a:ext cx="4802820" cy="827288"/>
          </a:xfrm>
          <a:prstGeom prst="round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0" name="TextBox 29">
            <a:extLst>
              <a:ext uri="{FF2B5EF4-FFF2-40B4-BE49-F238E27FC236}">
                <a16:creationId xmlns:a16="http://schemas.microsoft.com/office/drawing/2014/main" id="{CBD81B64-F8FC-A145-9D4E-1A5EEAAB33CB}"/>
              </a:ext>
            </a:extLst>
          </p:cNvPr>
          <p:cNvSpPr txBox="1"/>
          <p:nvPr/>
        </p:nvSpPr>
        <p:spPr>
          <a:xfrm>
            <a:off x="3763336" y="3035425"/>
            <a:ext cx="4429418" cy="338554"/>
          </a:xfrm>
          <a:prstGeom prst="rect">
            <a:avLst/>
          </a:prstGeom>
          <a:noFill/>
        </p:spPr>
        <p:txBody>
          <a:bodyPr wrap="none" rtlCol="0">
            <a:spAutoFit/>
          </a:bodyPr>
          <a:lstStyle/>
          <a:p>
            <a:pPr algn="ctr"/>
            <a:r>
              <a:rPr lang="da-DK" sz="1600" b="1" dirty="0" err="1">
                <a:solidFill>
                  <a:schemeClr val="bg1"/>
                </a:solidFill>
                <a:latin typeface="Arial" panose="020B0604020202020204" pitchFamily="34" charset="0"/>
                <a:cs typeface="Arial" panose="020B0604020202020204" pitchFamily="34" charset="0"/>
              </a:rPr>
              <a:t>Kombi</a:t>
            </a:r>
            <a:r>
              <a:rPr lang="da-DK" sz="1600" b="1" dirty="0">
                <a:solidFill>
                  <a:schemeClr val="bg1"/>
                </a:solidFill>
                <a:latin typeface="Arial" panose="020B0604020202020204" pitchFamily="34" charset="0"/>
                <a:cs typeface="Arial" panose="020B0604020202020204" pitchFamily="34" charset="0"/>
              </a:rPr>
              <a:t>-model</a:t>
            </a:r>
            <a:r>
              <a:rPr lang="da-DK" sz="1600" dirty="0">
                <a:solidFill>
                  <a:schemeClr val="bg1"/>
                </a:solidFill>
                <a:latin typeface="Arial" panose="020B0604020202020204" pitchFamily="34" charset="0"/>
                <a:cs typeface="Arial" panose="020B0604020202020204" pitchFamily="34" charset="0"/>
              </a:rPr>
              <a:t> (afprøves ikke, men evalueres!)</a:t>
            </a:r>
            <a:endParaRPr lang="da-DK" sz="1600" b="1" dirty="0">
              <a:solidFill>
                <a:schemeClr val="bg1"/>
              </a:solidFill>
              <a:latin typeface="Arial" panose="020B0604020202020204" pitchFamily="34" charset="0"/>
              <a:cs typeface="Arial" panose="020B0604020202020204" pitchFamily="34" charset="0"/>
            </a:endParaRPr>
          </a:p>
        </p:txBody>
      </p:sp>
      <p:sp>
        <p:nvSpPr>
          <p:cNvPr id="31" name="Rounded Rectangle 30">
            <a:extLst>
              <a:ext uri="{FF2B5EF4-FFF2-40B4-BE49-F238E27FC236}">
                <a16:creationId xmlns:a16="http://schemas.microsoft.com/office/drawing/2014/main" id="{68B27F58-B756-3342-8342-69C31D0C3C42}"/>
              </a:ext>
            </a:extLst>
          </p:cNvPr>
          <p:cNvSpPr/>
          <p:nvPr/>
        </p:nvSpPr>
        <p:spPr>
          <a:xfrm>
            <a:off x="8654594" y="1854545"/>
            <a:ext cx="2002611" cy="3390733"/>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32" name="TextBox 31">
            <a:extLst>
              <a:ext uri="{FF2B5EF4-FFF2-40B4-BE49-F238E27FC236}">
                <a16:creationId xmlns:a16="http://schemas.microsoft.com/office/drawing/2014/main" id="{C1FD57B5-5DFB-8247-AFE5-35D6A7CFDACB}"/>
              </a:ext>
            </a:extLst>
          </p:cNvPr>
          <p:cNvSpPr txBox="1"/>
          <p:nvPr/>
        </p:nvSpPr>
        <p:spPr>
          <a:xfrm>
            <a:off x="8735774" y="2857412"/>
            <a:ext cx="1829509" cy="1077218"/>
          </a:xfrm>
          <a:prstGeom prst="rect">
            <a:avLst/>
          </a:prstGeom>
          <a:noFill/>
        </p:spPr>
        <p:txBody>
          <a:bodyPr wrap="square" rtlCol="0">
            <a:spAutoFit/>
          </a:bodyPr>
          <a:lstStyle/>
          <a:p>
            <a:pPr algn="ctr"/>
            <a:r>
              <a:rPr lang="da-DK" sz="1600" b="1" dirty="0">
                <a:solidFill>
                  <a:schemeClr val="bg1"/>
                </a:solidFill>
                <a:latin typeface="Arial" panose="020B0604020202020204" pitchFamily="34" charset="0"/>
                <a:cs typeface="Arial" panose="020B0604020202020204" pitchFamily="34" charset="0"/>
              </a:rPr>
              <a:t>Politisk afgørelse</a:t>
            </a:r>
          </a:p>
          <a:p>
            <a:pPr algn="ctr"/>
            <a:endParaRPr lang="da-DK" sz="1600" dirty="0">
              <a:solidFill>
                <a:schemeClr val="bg1"/>
              </a:solidFill>
              <a:latin typeface="Arial" panose="020B0604020202020204" pitchFamily="34" charset="0"/>
              <a:cs typeface="Arial" panose="020B0604020202020204" pitchFamily="34" charset="0"/>
            </a:endParaRPr>
          </a:p>
          <a:p>
            <a:pPr algn="ctr"/>
            <a:r>
              <a:rPr lang="da-DK" sz="1600" dirty="0">
                <a:solidFill>
                  <a:schemeClr val="bg1"/>
                </a:solidFill>
                <a:latin typeface="Arial" panose="020B0604020202020204" pitchFamily="34" charset="0"/>
                <a:cs typeface="Arial" panose="020B0604020202020204" pitchFamily="34" charset="0"/>
              </a:rPr>
              <a:t>forligskredsen</a:t>
            </a:r>
          </a:p>
        </p:txBody>
      </p:sp>
      <p:sp>
        <p:nvSpPr>
          <p:cNvPr id="33" name="TextBox 32">
            <a:extLst>
              <a:ext uri="{FF2B5EF4-FFF2-40B4-BE49-F238E27FC236}">
                <a16:creationId xmlns:a16="http://schemas.microsoft.com/office/drawing/2014/main" id="{15D820B2-EBE1-DE4E-8ECD-B06BE9642F98}"/>
              </a:ext>
            </a:extLst>
          </p:cNvPr>
          <p:cNvSpPr txBox="1"/>
          <p:nvPr/>
        </p:nvSpPr>
        <p:spPr>
          <a:xfrm>
            <a:off x="8976306" y="5576198"/>
            <a:ext cx="1348446" cy="461665"/>
          </a:xfrm>
          <a:prstGeom prst="rect">
            <a:avLst/>
          </a:prstGeom>
          <a:noFill/>
        </p:spPr>
        <p:txBody>
          <a:bodyPr wrap="none" rtlCol="0">
            <a:spAutoFit/>
          </a:bodyPr>
          <a:lstStyle/>
          <a:p>
            <a:pPr algn="ctr"/>
            <a:r>
              <a:rPr lang="da-DK" sz="2400" b="1" dirty="0">
                <a:latin typeface="Arial" panose="020B0604020202020204" pitchFamily="34" charset="0"/>
                <a:cs typeface="Arial" panose="020B0604020202020204" pitchFamily="34" charset="0"/>
              </a:rPr>
              <a:t>2021 (?)</a:t>
            </a:r>
          </a:p>
        </p:txBody>
      </p:sp>
    </p:spTree>
    <p:extLst>
      <p:ext uri="{BB962C8B-B14F-4D97-AF65-F5344CB8AC3E}">
        <p14:creationId xmlns:p14="http://schemas.microsoft.com/office/powerpoint/2010/main" val="128833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D8C114-B4C8-F640-88B5-5C614E65429A}"/>
              </a:ext>
            </a:extLst>
          </p:cNvPr>
          <p:cNvSpPr/>
          <p:nvPr/>
        </p:nvSpPr>
        <p:spPr>
          <a:xfrm>
            <a:off x="95002" y="6257006"/>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extBox 1">
            <a:extLst>
              <a:ext uri="{FF2B5EF4-FFF2-40B4-BE49-F238E27FC236}">
                <a16:creationId xmlns:a16="http://schemas.microsoft.com/office/drawing/2014/main" id="{4F81144B-61F6-9E4A-984D-0088187DED5D}"/>
              </a:ext>
            </a:extLst>
          </p:cNvPr>
          <p:cNvSpPr txBox="1"/>
          <p:nvPr/>
        </p:nvSpPr>
        <p:spPr>
          <a:xfrm>
            <a:off x="3264948" y="2828835"/>
            <a:ext cx="5662127" cy="1077218"/>
          </a:xfrm>
          <a:prstGeom prst="rect">
            <a:avLst/>
          </a:prstGeom>
          <a:noFill/>
        </p:spPr>
        <p:txBody>
          <a:bodyPr wrap="none" rtlCol="0">
            <a:spAutoFit/>
          </a:bodyPr>
          <a:lstStyle/>
          <a:p>
            <a:pPr algn="ctr"/>
            <a:r>
              <a:rPr lang="da-DK" sz="6400" dirty="0">
                <a:solidFill>
                  <a:schemeClr val="bg1">
                    <a:lumMod val="75000"/>
                  </a:schemeClr>
                </a:solidFill>
                <a:latin typeface="Arial" panose="020B0604020202020204" pitchFamily="34" charset="0"/>
                <a:cs typeface="Arial" panose="020B0604020202020204" pitchFamily="34" charset="0"/>
              </a:rPr>
              <a:t>Fagligt samspil</a:t>
            </a:r>
          </a:p>
        </p:txBody>
      </p:sp>
      <p:sp>
        <p:nvSpPr>
          <p:cNvPr id="5" name="Rectangle 4">
            <a:extLst>
              <a:ext uri="{FF2B5EF4-FFF2-40B4-BE49-F238E27FC236}">
                <a16:creationId xmlns:a16="http://schemas.microsoft.com/office/drawing/2014/main" id="{0D9E775A-B622-F44F-8570-5E57FDDE97D5}"/>
              </a:ext>
            </a:extLst>
          </p:cNvPr>
          <p:cNvSpPr/>
          <p:nvPr/>
        </p:nvSpPr>
        <p:spPr>
          <a:xfrm>
            <a:off x="10204201" y="6257871"/>
            <a:ext cx="1919847" cy="52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178855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13537</TotalTime>
  <Words>1817</Words>
  <Application>Microsoft Macintosh PowerPoint</Application>
  <PresentationFormat>Widescreen</PresentationFormat>
  <Paragraphs>285</Paragraphs>
  <Slides>20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Verdana</vt:lpstr>
      <vt:lpstr>Office Theme</vt:lpstr>
      <vt:lpstr>PowerPoint Presentation</vt:lpstr>
      <vt:lpstr>PowerPoint Presentation</vt:lpstr>
      <vt:lpstr>Teknologi- forståelse</vt:lpstr>
      <vt:lpstr>De fire kompetenceområder</vt:lpstr>
      <vt:lpstr>Computationel modellering af et problemdomæne</vt:lpstr>
      <vt:lpstr>Teknologiforståelse</vt:lpstr>
      <vt:lpstr>Ressourcer om teknologiforståelse</vt:lpstr>
      <vt:lpstr>Afprøvning og evaluering af to/tre modeller</vt:lpstr>
      <vt:lpstr>PowerPoint Presentation</vt:lpstr>
      <vt:lpstr>PowerPoint Presentation</vt:lpstr>
      <vt:lpstr>PowerPoint Presentation</vt:lpstr>
      <vt:lpstr>CT i gymnasiefag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E. Caspersen</dc:creator>
  <cp:lastModifiedBy>Michael E. Caspersen</cp:lastModifiedBy>
  <cp:revision>340</cp:revision>
  <cp:lastPrinted>2020-08-27T10:37:33Z</cp:lastPrinted>
  <dcterms:created xsi:type="dcterms:W3CDTF">2019-08-16T22:05:14Z</dcterms:created>
  <dcterms:modified xsi:type="dcterms:W3CDTF">2021-05-06T12:06:01Z</dcterms:modified>
</cp:coreProperties>
</file>